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7"/>
  </p:notesMasterIdLst>
  <p:sldIdLst>
    <p:sldId id="256" r:id="rId2"/>
    <p:sldId id="257" r:id="rId3"/>
    <p:sldId id="310" r:id="rId4"/>
    <p:sldId id="309"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9144000" cy="5143500" type="screen16x9"/>
  <p:notesSz cx="6858000" cy="9144000"/>
  <p:embeddedFontLst>
    <p:embeddedFont>
      <p:font typeface="Helvetica Neue" panose="02000503040000020004" pitchFamily="50" charset="-52"/>
      <p:regular r:id="rId58"/>
      <p:bold r:id="rId59"/>
      <p:italic r:id="rId60"/>
      <p:boldItalic r:id="rId61"/>
    </p:embeddedFont>
    <p:embeddedFont>
      <p:font typeface="Poppins" panose="000005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9" autoAdjust="0"/>
    <p:restoredTop sz="70280" autoAdjust="0"/>
  </p:normalViewPr>
  <p:slideViewPr>
    <p:cSldViewPr snapToGrid="0">
      <p:cViewPr varScale="1">
        <p:scale>
          <a:sx n="66" d="100"/>
          <a:sy n="66" d="100"/>
        </p:scale>
        <p:origin x="1140"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dffa5e4e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3dffa5e4e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b="1" dirty="0">
                <a:solidFill>
                  <a:schemeClr val="dk1"/>
                </a:solidFill>
              </a:rPr>
              <a:t>VO: </a:t>
            </a:r>
            <a:r>
              <a:rPr lang="en" b="0" dirty="0">
                <a:solidFill>
                  <a:schemeClr val="dk1"/>
                </a:solidFill>
              </a:rPr>
              <a:t>Welcome to this course on Solar PV Installation </a:t>
            </a:r>
            <a:r>
              <a:rPr lang="en-US" b="0" dirty="0">
                <a:solidFill>
                  <a:schemeClr val="dk1"/>
                </a:solidFill>
              </a:rPr>
              <a:t>and Maintenance</a:t>
            </a:r>
            <a:r>
              <a:rPr lang="en" b="0" dirty="0">
                <a:solidFill>
                  <a:schemeClr val="dk1"/>
                </a:solidFill>
              </a:rPr>
              <a:t>. </a:t>
            </a:r>
            <a:endParaRPr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b9183a3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3db9183a3e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 b="1">
                <a:solidFill>
                  <a:schemeClr val="dk1"/>
                </a:solidFill>
              </a:rPr>
              <a:t>VO: Let’s start with the mounting structure, which acts like the foundation of the system. Just like a weak foundation can affect a building, if the structure is not fixed properly, the panels may become loose or misaligned. Now watch how the mounting structure is installed step by step. Notice how proper alignment and fixing ensure a strong and stable base.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e9568059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3e95680596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e95680596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3e95680596f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e6458880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3e6458880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b="1"/>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db9183a3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3db9183a3e1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b="1">
                <a:solidFill>
                  <a:schemeClr val="dk1"/>
                </a:solidFill>
              </a:rPr>
              <a:t>VO: Now watch how the panel direction and tilt are set using simple tools.  Also observe how the panels are lifted and positioned properly on the structure.</a:t>
            </a:r>
            <a:endParaRPr b="1">
              <a:solidFill>
                <a:schemeClr val="dk1"/>
              </a:solidFill>
            </a:endParaRPr>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e95680596f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3e95680596f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e95680596f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3e95680596f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e64707367b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3e64707367b_2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 b="1">
                <a:solidFill>
                  <a:schemeClr val="dk1"/>
                </a:solidFill>
              </a:rPr>
              <a:t>VO: Now observe how electrical connections are made between components. Also watch how the inverter is installed and integrated into the system. </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e95680596f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3e95680596f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e95680596f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3e95680596f_0_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dffa5e4e7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dffa5e4e71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VO: </a:t>
            </a:r>
            <a:r>
              <a:rPr lang="en" b="0" dirty="0"/>
              <a:t>Here you will understand the navigation of the course. Hover on each option on the screen to know more.</a:t>
            </a:r>
            <a:endParaRPr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e6458880dd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3e6458880dd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b="1"/>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db9183a3e1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3db9183a3e1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Now we connect the system to the distribution board, which sends electricity to different appliances. Observe how the system is connected to the distribution board.</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Notice how wiring is arranged neatly and safely. </a:t>
            </a:r>
            <a:endParaRPr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b="1">
                <a:solidFill>
                  <a:schemeClr val="dk1"/>
                </a:solidFill>
              </a:rPr>
              <a:t>You can think of it like a main switchboard in a house, where power is safely distributed to fans, lights, and other devices.</a:t>
            </a: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db9183a3e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3db9183a3e1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 b="1">
                <a:solidFill>
                  <a:schemeClr val="dk1"/>
                </a:solidFill>
              </a:rPr>
              <a:t>VO: Now watch how the system is inspected after installation. Observe the checks done to ensure safety and compliance before approval.</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e95680596f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g3e95680596f_0_4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e6458880dd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g3e6458880dd_2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b="1"/>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db9183a3e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3db9183a3e1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b="1">
                <a:solidFill>
                  <a:schemeClr val="dk1"/>
                </a:solidFill>
              </a:rPr>
              <a:t>VO: Now observe how earthing is tested for safety. Notice how proper grounding is ensured to protect the system. </a:t>
            </a:r>
            <a:endParaRPr b="1">
              <a:solidFill>
                <a:schemeClr val="dk1"/>
              </a:solidFill>
            </a:endParaRPr>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e95680596f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g3e95680596f_0_5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e6463b0a9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g3e6463b0a9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b="1"/>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e60acde811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g3e60acde811_0_7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VO: Just like checking a vehicle before driving, testing helps us make sure everything is working correctly and safely. Watch how tests are performed to check if current can flow properly and if there are any faults in the system. Observe how the system is tested before start-up. Notice how checks are done to ensure safe operation.</a:t>
            </a:r>
            <a:endParaRPr b="1">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e95680596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3e95680596f_0_6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9A4573A6-E5F0-7C78-D6F3-3E18D1B6A329}"/>
            </a:ext>
          </a:extLst>
        </p:cNvPr>
        <p:cNvGrpSpPr/>
        <p:nvPr/>
      </p:nvGrpSpPr>
      <p:grpSpPr>
        <a:xfrm>
          <a:off x="0" y="0"/>
          <a:ext cx="0" cy="0"/>
          <a:chOff x="0" y="0"/>
          <a:chExt cx="0" cy="0"/>
        </a:xfrm>
      </p:grpSpPr>
      <p:sp>
        <p:nvSpPr>
          <p:cNvPr id="61" name="Google Shape;61;g3dffa5e4e71_0_72:notes">
            <a:extLst>
              <a:ext uri="{FF2B5EF4-FFF2-40B4-BE49-F238E27FC236}">
                <a16:creationId xmlns:a16="http://schemas.microsoft.com/office/drawing/2014/main" id="{9E92377D-7B06-65CE-CDC5-B2BC023D2C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dffa5e4e71_0_72:notes">
            <a:extLst>
              <a:ext uri="{FF2B5EF4-FFF2-40B4-BE49-F238E27FC236}">
                <a16:creationId xmlns:a16="http://schemas.microsoft.com/office/drawing/2014/main" id="{2DF3A0DC-4C6A-FAB8-6103-94025E40C0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VO: </a:t>
            </a:r>
            <a:r>
              <a:rPr lang="en" b="0" dirty="0"/>
              <a:t>Hello, I am Maya and I will be your guide for this course</a:t>
            </a:r>
            <a:endParaRPr b="0" dirty="0"/>
          </a:p>
        </p:txBody>
      </p:sp>
    </p:spTree>
    <p:extLst>
      <p:ext uri="{BB962C8B-B14F-4D97-AF65-F5344CB8AC3E}">
        <p14:creationId xmlns:p14="http://schemas.microsoft.com/office/powerpoint/2010/main" val="2232664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e6463b0a9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3e6463b0a99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b="1"/>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3e60acde811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3e60acde811_0_7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VO: </a:t>
            </a:r>
            <a:r>
              <a:rPr lang="en">
                <a:solidFill>
                  <a:schemeClr val="dk1"/>
                </a:solidFill>
              </a:rPr>
              <a:t>Now observe the correct sequence of starting the system. </a:t>
            </a:r>
            <a:endParaRPr>
              <a:solidFill>
                <a:schemeClr val="dk1"/>
              </a:solidFill>
            </a:endParaRPr>
          </a:p>
          <a:p>
            <a:pPr marL="0" lvl="0" indent="0" algn="l" rtl="0">
              <a:lnSpc>
                <a:spcPct val="115000"/>
              </a:lnSpc>
              <a:spcBef>
                <a:spcPts val="1200"/>
              </a:spcBef>
              <a:spcAft>
                <a:spcPts val="1200"/>
              </a:spcAft>
              <a:buSzPts val="1100"/>
              <a:buNone/>
            </a:pPr>
            <a:endParaRPr b="1">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e95680596f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3e95680596f_0_7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e6463b0a9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3e6463b0a99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b="1"/>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db9183a3e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3db9183a3e1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 b="1">
                <a:solidFill>
                  <a:schemeClr val="dk1"/>
                </a:solidFill>
              </a:rPr>
              <a:t>VO: Now watch how the net meter is checked and connected to the grid. Observe how the system is energized to begin power generation. </a:t>
            </a:r>
            <a:endParaRPr b="1">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3e95680596f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g3e95680596f_0_8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3db9183a3e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g3db9183a3e1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b="1">
                <a:solidFill>
                  <a:schemeClr val="dk1"/>
                </a:solidFill>
              </a:rPr>
              <a:t>VO: Finally, observe how the system is handed over after completion. Notice how documentation and approvals are completed at this stage.</a:t>
            </a:r>
            <a:endParaRPr b="1">
              <a:solidFill>
                <a:schemeClr val="dk1"/>
              </a:solidFill>
            </a:endParaRPr>
          </a:p>
          <a:p>
            <a:pPr marL="0" lvl="0" indent="0" algn="l" rtl="0">
              <a:lnSpc>
                <a:spcPct val="115000"/>
              </a:lnSpc>
              <a:spcBef>
                <a:spcPts val="1200"/>
              </a:spcBef>
              <a:spcAft>
                <a:spcPts val="0"/>
              </a:spcAft>
              <a:buSzPts val="1100"/>
              <a:buNone/>
            </a:pPr>
            <a:endParaRPr b="1">
              <a:solidFill>
                <a:schemeClr val="dk1"/>
              </a:solidFill>
            </a:endParaRPr>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3e6463b0a9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g3e6463b0a99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b="1"/>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d9163d86b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3" name="Google Shape;723;g3d9163d86b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 b="1">
                <a:solidFill>
                  <a:schemeClr val="dk1"/>
                </a:solidFill>
              </a:rPr>
              <a:t>VO: Safety comes first during any installation work. Pay attention to the correct use of PPE and safe working practices on-site.</a:t>
            </a:r>
            <a:endParaRPr b="1">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3d9163d86b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6" name="Google Shape;736;g3d9163d86b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 b="1">
                <a:solidFill>
                  <a:schemeClr val="dk1"/>
                </a:solidFill>
              </a:rPr>
              <a:t>VO: In case of emergencies, basic first aid and fire safety knowledge is essential. Understand how to respond quickly and handle such situations safely.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73DCF290-6FB1-2EFF-A2BA-1E7CAF4D8FB8}"/>
            </a:ext>
          </a:extLst>
        </p:cNvPr>
        <p:cNvGrpSpPr/>
        <p:nvPr/>
      </p:nvGrpSpPr>
      <p:grpSpPr>
        <a:xfrm>
          <a:off x="0" y="0"/>
          <a:ext cx="0" cy="0"/>
          <a:chOff x="0" y="0"/>
          <a:chExt cx="0" cy="0"/>
        </a:xfrm>
      </p:grpSpPr>
      <p:sp>
        <p:nvSpPr>
          <p:cNvPr id="61" name="Google Shape;61;g3dffa5e4e71_0_72:notes">
            <a:extLst>
              <a:ext uri="{FF2B5EF4-FFF2-40B4-BE49-F238E27FC236}">
                <a16:creationId xmlns:a16="http://schemas.microsoft.com/office/drawing/2014/main" id="{68316BD1-4DF4-8F44-34C3-EA003D5B51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dffa5e4e71_0_72:notes">
            <a:extLst>
              <a:ext uri="{FF2B5EF4-FFF2-40B4-BE49-F238E27FC236}">
                <a16:creationId xmlns:a16="http://schemas.microsoft.com/office/drawing/2014/main" id="{A746BE90-C1E1-4DB9-F039-696916E8AEE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Duration</a:t>
            </a:r>
            <a:r>
              <a:rPr lang="en" dirty="0"/>
              <a:t>: 2 hrs</a:t>
            </a:r>
            <a:br>
              <a:rPr lang="en" dirty="0"/>
            </a:br>
            <a:r>
              <a:rPr lang="en" b="1" dirty="0"/>
              <a:t>Audience</a:t>
            </a:r>
            <a:r>
              <a:rPr lang="en" dirty="0"/>
              <a:t>: This course is for Technicians and whoever would like to learn how to install the solar PV system.</a:t>
            </a:r>
            <a:br>
              <a:rPr lang="en" dirty="0"/>
            </a:br>
            <a:r>
              <a:rPr lang="en" b="1" dirty="0"/>
              <a:t>VO: </a:t>
            </a:r>
            <a:r>
              <a:rPr lang="en" b="0" dirty="0"/>
              <a:t>Welcome to Solar PV Installation and Maintenance course. In this course, you will learn how a solar system is installed and made ready for use. You will see each step, understand why it is done, and learn how to perform it correctly on-site.</a:t>
            </a:r>
            <a:endParaRPr b="0" dirty="0"/>
          </a:p>
        </p:txBody>
      </p:sp>
    </p:spTree>
    <p:extLst>
      <p:ext uri="{BB962C8B-B14F-4D97-AF65-F5344CB8AC3E}">
        <p14:creationId xmlns:p14="http://schemas.microsoft.com/office/powerpoint/2010/main" val="1533510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e6463b0a9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g3e6463b0a99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b="1"/>
              <a:t>Let’s apply what we’ve learned. Identify safety issues in the setup and take action like a real site inspector. </a:t>
            </a:r>
            <a:endParaRPr b="1"/>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e6451cae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4" name="Google Shape;764;g3e6451cae0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b="1">
                <a:solidFill>
                  <a:schemeClr val="dk1"/>
                </a:solidFill>
              </a:rPr>
              <a:t>After installation, the system needs regular care. Just like a bike needs cleaning and servicing, solar panels also need maintenance to work efficiently. Observe how cleaning and inspection help maintain system performance. </a:t>
            </a:r>
            <a:endParaRPr b="1">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e95680596f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Google Shape;784;g3e95680596f_0_8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3e6463b0a9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g3e6463b0a99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b="1"/>
          </a:p>
          <a:p>
            <a:pPr marL="158750" lvl="0" indent="0" algn="l" rtl="0">
              <a:lnSpc>
                <a:spcPct val="100000"/>
              </a:lnSpc>
              <a:spcBef>
                <a:spcPts val="120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e6451cae0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2" name="Google Shape;812;g3e6451cae0a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b="1">
                <a:solidFill>
                  <a:schemeClr val="dk1"/>
                </a:solidFill>
              </a:rPr>
              <a:t>Remote monitoring helps track how the system is performing. It’s like checking your mobile battery or data usage. You can see if everything is working properly or if there is a problem.</a:t>
            </a:r>
            <a:endParaRPr b="1">
              <a:solidFill>
                <a:schemeClr val="dk1"/>
              </a:solidFill>
            </a:endParaRPr>
          </a:p>
          <a:p>
            <a:pPr marL="0" lvl="0" indent="0" algn="l" rtl="0">
              <a:lnSpc>
                <a:spcPct val="115000"/>
              </a:lnSpc>
              <a:spcBef>
                <a:spcPts val="1200"/>
              </a:spcBef>
              <a:spcAft>
                <a:spcPts val="1200"/>
              </a:spcAft>
              <a:buSzPts val="1100"/>
              <a:buNone/>
            </a:pPr>
            <a:r>
              <a:rPr lang="en" b="1">
                <a:solidFill>
                  <a:schemeClr val="dk1"/>
                </a:solidFill>
              </a:rPr>
              <a:t>Just like a bike needs cleaning and servicing, solar panels also need maintenance to work efficiently.</a:t>
            </a:r>
            <a:endParaRPr b="1">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3e64707367b_2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5" name="Google Shape;825;g3e64707367b_2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t>VO: In this course, you have understood the complete process of installing a solar PV system.</a:t>
            </a:r>
            <a:endParaRPr b="1"/>
          </a:p>
          <a:p>
            <a:pPr marL="0" lvl="0" indent="0" algn="l" rtl="0">
              <a:lnSpc>
                <a:spcPct val="115000"/>
              </a:lnSpc>
              <a:spcBef>
                <a:spcPts val="1200"/>
              </a:spcBef>
              <a:spcAft>
                <a:spcPts val="1200"/>
              </a:spcAft>
              <a:buSzPts val="1100"/>
              <a:buNone/>
            </a:pPr>
            <a:r>
              <a:rPr lang="en" b="1"/>
              <a:t>You saw how different components are connected, how the system is tested, and how it is safely operated and maintained. This knowledge will help you work more confidently on real installation sites</a:t>
            </a:r>
            <a:endParaRPr b="1"/>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3e95680596f_0_9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8" name="Google Shape;858;g3e95680596f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3e95680596f_0_10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2" name="Google Shape;872;g3e95680596f_0_10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Correct Answer</a:t>
            </a:r>
            <a:r>
              <a:rPr lang="en"/>
              <a:t>: C. Solar Energy</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3e95680596f_0_1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3" name="Google Shape;883;g3e95680596f_0_1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Correct Answer</a:t>
            </a:r>
            <a:r>
              <a:rPr lang="en"/>
              <a:t>: C. Solar Energy</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3e95680596f_0_1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4" name="Google Shape;894;g3e95680596f_0_1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Correct Answer</a:t>
            </a:r>
            <a:r>
              <a:rPr lang="en"/>
              <a:t>: C. Solar Energy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e64707367b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3e64707367b_2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e95680596f_0_1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4" name="Google Shape;904;g3e95680596f_0_1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Correct Answer</a:t>
            </a:r>
            <a:r>
              <a:rPr lang="en"/>
              <a:t>: C. Solar Energy</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3e95680596f_0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5" name="Google Shape;915;g3e95680596f_0_1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Correct Answer</a:t>
            </a:r>
            <a:r>
              <a:rPr lang="en"/>
              <a:t>: C. Solar Energy</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3e95680596f_0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6" name="Google Shape;926;g3e95680596f_0_1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Correct Answer</a:t>
            </a:r>
            <a:r>
              <a:rPr lang="en"/>
              <a:t>: C. Solar Energy</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3e95680596f_0_1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7" name="Google Shape;937;g3e95680596f_0_1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Correct Answer</a:t>
            </a:r>
            <a:r>
              <a:rPr lang="en"/>
              <a:t>: C. Solar Energy</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3e95680596f_0_1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8" name="Google Shape;948;g3e95680596f_0_1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Correct Answer</a:t>
            </a:r>
            <a:r>
              <a:rPr lang="en"/>
              <a:t>: C. Solar Energy</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3e95680596f_0_1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9" name="Google Shape;959;g3e95680596f_0_1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Correct Answer</a:t>
            </a:r>
            <a:r>
              <a:rPr lang="en"/>
              <a:t>: C. Solar Energy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e60acde811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e60acde811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 b="1" dirty="0">
                <a:solidFill>
                  <a:schemeClr val="dk1"/>
                </a:solidFill>
              </a:rPr>
              <a:t>VO: </a:t>
            </a:r>
            <a:r>
              <a:rPr lang="en" b="0" dirty="0">
                <a:solidFill>
                  <a:schemeClr val="dk1"/>
                </a:solidFill>
              </a:rPr>
              <a:t>Here are the key terms used in the course. Click each term to know more about each of them.</a:t>
            </a:r>
            <a:endParaRPr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e60acde81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3e60acde811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US" b="1" dirty="0">
                <a:solidFill>
                  <a:schemeClr val="dk1"/>
                </a:solidFill>
              </a:rPr>
              <a:t>VO: </a:t>
            </a:r>
            <a:r>
              <a:rPr lang="en-US" b="0" dirty="0">
                <a:solidFill>
                  <a:schemeClr val="dk1"/>
                </a:solidFill>
              </a:rPr>
              <a:t>Here are the key terms used in the course. Click each term to know more about each of them.</a:t>
            </a:r>
            <a:endParaRPr lang="en-US"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e60acde81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3e60acde81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b="1" dirty="0"/>
              <a:t>VO</a:t>
            </a:r>
            <a:r>
              <a:rPr lang="en" b="0" dirty="0"/>
              <a:t>: Before we begin, let’s first understand the overall installation process. A solar system is installed step by step, starting from the structure, then panels, followed by wiring, inverter setup, and finally testing. We will go through each of these steps one by one in this course.</a:t>
            </a:r>
            <a:br>
              <a:rPr lang="en" b="0" dirty="0"/>
            </a:br>
            <a:endParaRPr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e60acde811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3e60acde811_0_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b="1">
                <a:solidFill>
                  <a:schemeClr val="dk1"/>
                </a:solidFill>
              </a:rPr>
              <a:t>VO: First, we assess the rooftop to check space, strength, and sunlight exposure. Then, based on this, we finalize the vendor and system design for the site.</a:t>
            </a:r>
            <a:endParaRPr b="1">
              <a:solidFill>
                <a:schemeClr val="dk1"/>
              </a:solidFill>
            </a:endParaRPr>
          </a:p>
          <a:p>
            <a:pPr marL="0" lvl="0" indent="0" algn="l" rtl="0">
              <a:lnSpc>
                <a:spcPct val="115000"/>
              </a:lnSpc>
              <a:spcBef>
                <a:spcPts val="1200"/>
              </a:spcBef>
              <a:spcAft>
                <a:spcPts val="0"/>
              </a:spcAft>
              <a:buSzPts val="1100"/>
              <a:buNone/>
            </a:pPr>
            <a:endParaRPr b="1">
              <a:solidFill>
                <a:schemeClr val="dk1"/>
              </a:solidFill>
            </a:endParaRPr>
          </a:p>
          <a:p>
            <a:pPr marL="158750" lvl="0" indent="0" algn="l" rtl="0">
              <a:lnSpc>
                <a:spcPct val="100000"/>
              </a:lnSpc>
              <a:spcBef>
                <a:spcPts val="120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rSYx1JY8t8cEwLRQefeTeuGlCUx6zXLz/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rSYx1JY8t8cEwLRQefeTeuGlCUx6zXLz/view?usp=sharin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s://drive.google.com/file/d/1rSYx1JY8t8cEwLRQefeTeuGlCUx6zXLz/view?usp=sharing"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hyperlink" Target="https://youtu.be/1hcKMxpyzUw" TargetMode="External"/><Relationship Id="rId4" Type="http://schemas.openxmlformats.org/officeDocument/2006/relationships/hyperlink" Target="https://youtu.be/jQ5WB7-ftI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rSYx1JY8t8cEwLRQefeTeuGlCUx6zXLz/view?usp=sharing"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rSYx1JY8t8cEwLRQefeTeuGlCUx6zXLz/view?usp=sharing"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pvG4eaOzpLg"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26.jpg"/><Relationship Id="rId4" Type="http://schemas.openxmlformats.org/officeDocument/2006/relationships/hyperlink" Target="http://www.youtube.com/watch?v=eWrEZwgHjO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drive.google.com/file/d/1rSYx1JY8t8cEwLRQefeTeuGlCUx6zXLz/view?usp=sharing"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rSYx1JY8t8cEwLRQefeTeuGlCUx6zXLz/view?usp=sharing"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UB4aoFP4PIk"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U4iBCMWC4xM"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bw8HreOKFmk"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hyperlink" Target="https://youtu.be/pQAZQOgx9S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29.jpg"/><Relationship Id="rId4" Type="http://schemas.openxmlformats.org/officeDocument/2006/relationships/hyperlink" Target="http://www.youtube.com/watch?v=_h0ujS87t_U"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1.xml"/><Relationship Id="rId5" Type="http://schemas.openxmlformats.org/officeDocument/2006/relationships/image" Target="../media/image30.jp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6.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rSYx1JY8t8cEwLRQefeTeuGlCUx6zXLz/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white-crumpled-paper-texture-background-white-old-creased-wrinkled-paper-abstract-background.jpg"/>
          <p:cNvPicPr preferRelativeResize="0"/>
          <p:nvPr/>
        </p:nvPicPr>
        <p:blipFill rotWithShape="1">
          <a:blip r:embed="rId3">
            <a:alphaModFix/>
          </a:blip>
          <a:srcRect t="-16027" b="2764"/>
          <a:stretch/>
        </p:blipFill>
        <p:spPr>
          <a:xfrm>
            <a:off x="0" y="-847275"/>
            <a:ext cx="9200573" cy="5990774"/>
          </a:xfrm>
          <a:prstGeom prst="rect">
            <a:avLst/>
          </a:prstGeom>
          <a:noFill/>
          <a:ln>
            <a:noFill/>
          </a:ln>
        </p:spPr>
      </p:pic>
      <p:pic>
        <p:nvPicPr>
          <p:cNvPr id="55" name="Google Shape;55;p13" title="Templates Standee 5x2.5 ft (3).png"/>
          <p:cNvPicPr preferRelativeResize="0"/>
          <p:nvPr/>
        </p:nvPicPr>
        <p:blipFill rotWithShape="1">
          <a:blip r:embed="rId4">
            <a:alphaModFix/>
          </a:blip>
          <a:srcRect/>
          <a:stretch/>
        </p:blipFill>
        <p:spPr>
          <a:xfrm>
            <a:off x="4762350" y="0"/>
            <a:ext cx="4381649" cy="3913697"/>
          </a:xfrm>
          <a:prstGeom prst="rect">
            <a:avLst/>
          </a:prstGeom>
          <a:noFill/>
          <a:ln>
            <a:noFill/>
          </a:ln>
        </p:spPr>
      </p:pic>
      <p:cxnSp>
        <p:nvCxnSpPr>
          <p:cNvPr id="56" name="Google Shape;56;p13"/>
          <p:cNvCxnSpPr/>
          <p:nvPr/>
        </p:nvCxnSpPr>
        <p:spPr>
          <a:xfrm>
            <a:off x="994661" y="3666210"/>
            <a:ext cx="3767700" cy="0"/>
          </a:xfrm>
          <a:prstGeom prst="straightConnector1">
            <a:avLst/>
          </a:prstGeom>
          <a:noFill/>
          <a:ln w="38100" cap="flat" cmpd="sng">
            <a:solidFill>
              <a:srgbClr val="43766C"/>
            </a:solidFill>
            <a:prstDash val="solid"/>
            <a:round/>
            <a:headEnd type="none" w="sm" len="sm"/>
            <a:tailEnd type="none" w="sm" len="sm"/>
          </a:ln>
        </p:spPr>
      </p:cxnSp>
      <p:sp>
        <p:nvSpPr>
          <p:cNvPr id="57" name="Google Shape;57;p13"/>
          <p:cNvSpPr txBox="1">
            <a:spLocks noGrp="1"/>
          </p:cNvSpPr>
          <p:nvPr>
            <p:ph type="title"/>
          </p:nvPr>
        </p:nvSpPr>
        <p:spPr>
          <a:xfrm>
            <a:off x="920225" y="1851600"/>
            <a:ext cx="3803100" cy="144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800" b="1" dirty="0">
                <a:solidFill>
                  <a:srgbClr val="2D4F48"/>
                </a:solidFill>
                <a:latin typeface="Poppins"/>
                <a:ea typeface="Poppins"/>
                <a:cs typeface="Poppins"/>
                <a:sym typeface="Poppins"/>
              </a:rPr>
              <a:t>Solar PV Installation and Maintenance</a:t>
            </a:r>
            <a:endParaRPr sz="2800" dirty="0">
              <a:solidFill>
                <a:srgbClr val="2D4F48"/>
              </a:solidFill>
              <a:latin typeface="Poppins"/>
              <a:ea typeface="Poppins"/>
              <a:cs typeface="Poppins"/>
              <a:sym typeface="Poppins"/>
            </a:endParaRPr>
          </a:p>
        </p:txBody>
      </p:sp>
      <p:pic>
        <p:nvPicPr>
          <p:cNvPr id="58" name="Google Shape;58;p13" title="Onskills logo new.png"/>
          <p:cNvPicPr preferRelativeResize="0"/>
          <p:nvPr/>
        </p:nvPicPr>
        <p:blipFill rotWithShape="1">
          <a:blip r:embed="rId5">
            <a:alphaModFix/>
          </a:blip>
          <a:srcRect/>
          <a:stretch/>
        </p:blipFill>
        <p:spPr>
          <a:xfrm>
            <a:off x="994650" y="316875"/>
            <a:ext cx="1078350" cy="1078350"/>
          </a:xfrm>
          <a:prstGeom prst="rect">
            <a:avLst/>
          </a:prstGeom>
          <a:noFill/>
          <a:ln>
            <a:noFill/>
          </a:ln>
        </p:spPr>
      </p:pic>
      <p:pic>
        <p:nvPicPr>
          <p:cNvPr id="59" name="Google Shape;59;p13" title="Templates Standee 5x2.5 ft (4).png"/>
          <p:cNvPicPr preferRelativeResize="0"/>
          <p:nvPr/>
        </p:nvPicPr>
        <p:blipFill rotWithShape="1">
          <a:blip r:embed="rId6">
            <a:alphaModFix/>
          </a:blip>
          <a:srcRect/>
          <a:stretch/>
        </p:blipFill>
        <p:spPr>
          <a:xfrm>
            <a:off x="5144625" y="316867"/>
            <a:ext cx="3767701" cy="46170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280" name="Google Shape;280;p20"/>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0"/>
          <p:cNvSpPr txBox="1"/>
          <p:nvPr/>
        </p:nvSpPr>
        <p:spPr>
          <a:xfrm>
            <a:off x="880022" y="3983200"/>
            <a:ext cx="397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Base of the solar system</a:t>
            </a:r>
            <a:endParaRPr b="1">
              <a:solidFill>
                <a:srgbClr val="2D4F48"/>
              </a:solidFill>
              <a:latin typeface="Poppins"/>
              <a:ea typeface="Poppins"/>
              <a:cs typeface="Poppins"/>
              <a:sym typeface="Poppins"/>
            </a:endParaRPr>
          </a:p>
        </p:txBody>
      </p:sp>
      <p:sp>
        <p:nvSpPr>
          <p:cNvPr id="282" name="Google Shape;282;p20"/>
          <p:cNvSpPr/>
          <p:nvPr/>
        </p:nvSpPr>
        <p:spPr>
          <a:xfrm>
            <a:off x="520443" y="4020274"/>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283" name="Google Shape;283;p20"/>
          <p:cNvGrpSpPr/>
          <p:nvPr/>
        </p:nvGrpSpPr>
        <p:grpSpPr>
          <a:xfrm>
            <a:off x="552405" y="4052211"/>
            <a:ext cx="304661" cy="304661"/>
            <a:chOff x="1382732" y="2085555"/>
            <a:chExt cx="516900" cy="516900"/>
          </a:xfrm>
        </p:grpSpPr>
        <p:sp>
          <p:nvSpPr>
            <p:cNvPr id="284" name="Google Shape;284;p20"/>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285" name="Google Shape;285;p20"/>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286" name="Google Shape;286;p20"/>
          <p:cNvSpPr/>
          <p:nvPr/>
        </p:nvSpPr>
        <p:spPr>
          <a:xfrm>
            <a:off x="4938672" y="4026525"/>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287" name="Google Shape;287;p20"/>
          <p:cNvGrpSpPr/>
          <p:nvPr/>
        </p:nvGrpSpPr>
        <p:grpSpPr>
          <a:xfrm>
            <a:off x="4970635" y="4058462"/>
            <a:ext cx="304661" cy="304661"/>
            <a:chOff x="1382732" y="2085555"/>
            <a:chExt cx="516900" cy="516900"/>
          </a:xfrm>
        </p:grpSpPr>
        <p:sp>
          <p:nvSpPr>
            <p:cNvPr id="288" name="Google Shape;288;p20"/>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289" name="Google Shape;289;p20"/>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290" name="Google Shape;290;p20"/>
          <p:cNvSpPr txBox="1"/>
          <p:nvPr/>
        </p:nvSpPr>
        <p:spPr>
          <a:xfrm>
            <a:off x="5275297" y="3985844"/>
            <a:ext cx="408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Supports and holds panels in place</a:t>
            </a:r>
            <a:endParaRPr/>
          </a:p>
        </p:txBody>
      </p:sp>
      <p:sp>
        <p:nvSpPr>
          <p:cNvPr id="291" name="Google Shape;291;p20"/>
          <p:cNvSpPr txBox="1"/>
          <p:nvPr/>
        </p:nvSpPr>
        <p:spPr>
          <a:xfrm>
            <a:off x="1376425" y="1669688"/>
            <a:ext cx="5215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br>
              <a:rPr lang="en" sz="1800">
                <a:solidFill>
                  <a:schemeClr val="dk2"/>
                </a:solidFill>
              </a:rPr>
            </a:br>
            <a:r>
              <a:rPr lang="en" sz="1800" u="sng">
                <a:solidFill>
                  <a:schemeClr val="accent5"/>
                </a:solidFill>
                <a:hlinkClick r:id="rId3">
                  <a:extLst>
                    <a:ext uri="{A12FA001-AC4F-418D-AE19-62706E023703}">
                      <ahyp:hlinkClr xmlns:ahyp="http://schemas.microsoft.com/office/drawing/2018/hyperlinkcolor" val="tx"/>
                    </a:ext>
                  </a:extLst>
                </a:hlinkClick>
              </a:rPr>
              <a:t>PM Surya Ghar Full Video</a:t>
            </a:r>
            <a:endParaRPr sz="1800">
              <a:solidFill>
                <a:schemeClr val="dk2"/>
              </a:solidFill>
            </a:endParaRPr>
          </a:p>
          <a:p>
            <a:pPr marL="0" lvl="0" indent="0" algn="l" rtl="0">
              <a:spcBef>
                <a:spcPts val="0"/>
              </a:spcBef>
              <a:spcAft>
                <a:spcPts val="0"/>
              </a:spcAft>
              <a:buNone/>
            </a:pPr>
            <a:br>
              <a:rPr lang="en" sz="1800">
                <a:solidFill>
                  <a:schemeClr val="dk2"/>
                </a:solidFill>
              </a:rPr>
            </a:br>
            <a:r>
              <a:rPr lang="en" sz="1800">
                <a:solidFill>
                  <a:schemeClr val="dk2"/>
                </a:solidFill>
              </a:rPr>
              <a:t>0:46 seconds to 10:00 </a:t>
            </a:r>
            <a:endParaRPr sz="1800">
              <a:solidFill>
                <a:schemeClr val="dk2"/>
              </a:solidFill>
            </a:endParaRPr>
          </a:p>
        </p:txBody>
      </p:sp>
      <p:sp>
        <p:nvSpPr>
          <p:cNvPr id="292" name="Google Shape;292;p20"/>
          <p:cNvSpPr txBox="1">
            <a:spLocks noGrp="1"/>
          </p:cNvSpPr>
          <p:nvPr>
            <p:ph type="title" idx="4294967295"/>
          </p:nvPr>
        </p:nvSpPr>
        <p:spPr>
          <a:xfrm>
            <a:off x="1145326" y="178200"/>
            <a:ext cx="6554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Mounting </a:t>
            </a:r>
            <a:r>
              <a:rPr lang="en" b="1">
                <a:solidFill>
                  <a:srgbClr val="2D4F48"/>
                </a:solidFill>
                <a:latin typeface="Helvetica Neue"/>
                <a:ea typeface="Helvetica Neue"/>
                <a:cs typeface="Helvetica Neue"/>
                <a:sym typeface="Helvetica Neue"/>
              </a:rPr>
              <a:t>Structure Installation</a:t>
            </a:r>
            <a:endParaRPr b="1">
              <a:solidFill>
                <a:srgbClr val="2D4F48"/>
              </a:solidFill>
              <a:latin typeface="Helvetica Neue"/>
              <a:ea typeface="Helvetica Neue"/>
              <a:cs typeface="Helvetica Neue"/>
              <a:sym typeface="Helvetica Neue"/>
            </a:endParaRPr>
          </a:p>
        </p:txBody>
      </p:sp>
      <p:pic>
        <p:nvPicPr>
          <p:cNvPr id="293" name="Google Shape;293;p20" title="Onskills logo new.png"/>
          <p:cNvPicPr preferRelativeResize="0"/>
          <p:nvPr/>
        </p:nvPicPr>
        <p:blipFill rotWithShape="1">
          <a:blip r:embed="rId4">
            <a:alphaModFix/>
          </a:blip>
          <a:srcRect/>
          <a:stretch/>
        </p:blipFill>
        <p:spPr>
          <a:xfrm>
            <a:off x="266676" y="162835"/>
            <a:ext cx="682074" cy="682074"/>
          </a:xfrm>
          <a:prstGeom prst="rect">
            <a:avLst/>
          </a:prstGeom>
          <a:noFill/>
          <a:ln>
            <a:noFill/>
          </a:ln>
        </p:spPr>
      </p:pic>
      <p:sp>
        <p:nvSpPr>
          <p:cNvPr id="294" name="Google Shape;294;p20"/>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p20"/>
          <p:cNvPicPr preferRelativeResize="0"/>
          <p:nvPr/>
        </p:nvPicPr>
        <p:blipFill>
          <a:blip r:embed="rId5">
            <a:alphaModFix amt="12000"/>
          </a:blip>
          <a:stretch>
            <a:fillRect/>
          </a:stretch>
        </p:blipFill>
        <p:spPr>
          <a:xfrm>
            <a:off x="8159750" y="4257075"/>
            <a:ext cx="682075" cy="682075"/>
          </a:xfrm>
          <a:prstGeom prst="rect">
            <a:avLst/>
          </a:prstGeom>
          <a:noFill/>
          <a:ln>
            <a:noFill/>
          </a:ln>
        </p:spPr>
      </p:pic>
      <p:pic>
        <p:nvPicPr>
          <p:cNvPr id="296" name="Google Shape;296;p20"/>
          <p:cNvPicPr preferRelativeResize="0"/>
          <p:nvPr/>
        </p:nvPicPr>
        <p:blipFill>
          <a:blip r:embed="rId5">
            <a:alphaModFix amt="12000"/>
          </a:blip>
          <a:stretch>
            <a:fillRect/>
          </a:stretch>
        </p:blipFill>
        <p:spPr>
          <a:xfrm rot="10800000">
            <a:off x="396875" y="4257075"/>
            <a:ext cx="682075" cy="682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302" name="Google Shape;302;p21"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303" name="Google Shape;303;p21"/>
          <p:cNvSpPr txBox="1">
            <a:spLocks noGrp="1"/>
          </p:cNvSpPr>
          <p:nvPr>
            <p:ph type="body" idx="4294967295"/>
          </p:nvPr>
        </p:nvSpPr>
        <p:spPr>
          <a:xfrm>
            <a:off x="949791" y="1121035"/>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A technician installs the mounting structure without checking alignment properly. What is the most likely long-term issue?</a:t>
            </a:r>
            <a:endParaRPr>
              <a:solidFill>
                <a:schemeClr val="dk1"/>
              </a:solidFill>
              <a:latin typeface="Poppins"/>
              <a:ea typeface="Poppins"/>
              <a:cs typeface="Poppins"/>
              <a:sym typeface="Poppins"/>
            </a:endParaRPr>
          </a:p>
        </p:txBody>
      </p:sp>
      <p:sp>
        <p:nvSpPr>
          <p:cNvPr id="304" name="Google Shape;304;p21"/>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2695E"/>
                </a:solidFill>
                <a:latin typeface="Poppins"/>
                <a:ea typeface="Poppins"/>
                <a:cs typeface="Poppins"/>
                <a:sym typeface="Poppins"/>
              </a:rPr>
              <a:t>A. Faster power generation</a:t>
            </a: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rgbClr val="32695E"/>
                </a:solidFill>
                <a:latin typeface="Poppins"/>
                <a:ea typeface="Poppins"/>
                <a:cs typeface="Poppins"/>
                <a:sym typeface="Poppins"/>
              </a:rPr>
              <a:t>B. Panels may become loose or misaligned</a:t>
            </a: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rgbClr val="32695E"/>
                </a:solidFill>
                <a:latin typeface="Poppins"/>
                <a:ea typeface="Poppins"/>
                <a:cs typeface="Poppins"/>
                <a:sym typeface="Poppins"/>
              </a:rPr>
              <a:t>C. Increased battery backup</a:t>
            </a: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rgbClr val="32695E"/>
                </a:solidFill>
                <a:latin typeface="Poppins"/>
                <a:ea typeface="Poppins"/>
                <a:cs typeface="Poppins"/>
                <a:sym typeface="Poppins"/>
              </a:rPr>
              <a:t>D. Improved inverter efficiency</a:t>
            </a: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r>
              <a:rPr lang="en" sz="1100" b="1">
                <a:solidFill>
                  <a:schemeClr val="dk1"/>
                </a:solidFill>
              </a:rPr>
              <a:t>Correct Answer:</a:t>
            </a:r>
            <a:r>
              <a:rPr lang="en" sz="1100">
                <a:solidFill>
                  <a:schemeClr val="dk1"/>
                </a:solidFill>
              </a:rPr>
              <a:t> B </a:t>
            </a:r>
            <a:endParaRPr>
              <a:solidFill>
                <a:srgbClr val="32695E"/>
              </a:solidFill>
              <a:latin typeface="Poppins"/>
              <a:ea typeface="Poppins"/>
              <a:cs typeface="Poppins"/>
              <a:sym typeface="Poppins"/>
            </a:endParaRPr>
          </a:p>
        </p:txBody>
      </p:sp>
      <p:pic>
        <p:nvPicPr>
          <p:cNvPr id="305" name="Google Shape;305;p21"/>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306" name="Google Shape;306;p21"/>
          <p:cNvSpPr/>
          <p:nvPr/>
        </p:nvSpPr>
        <p:spPr>
          <a:xfrm>
            <a:off x="-294446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7" name="Google Shape;307;p21"/>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308" name="Google Shape;308;p21"/>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314" name="Google Shape;314;p22"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315" name="Google Shape;315;p22"/>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Why is the mounting structure compared to the foundation of a building?</a:t>
            </a:r>
            <a:endParaRPr>
              <a:solidFill>
                <a:schemeClr val="dk1"/>
              </a:solidFill>
              <a:latin typeface="Poppins"/>
              <a:ea typeface="Poppins"/>
              <a:cs typeface="Poppins"/>
              <a:sym typeface="Poppins"/>
            </a:endParaRPr>
          </a:p>
        </p:txBody>
      </p:sp>
      <p:sp>
        <p:nvSpPr>
          <p:cNvPr id="316" name="Google Shape;316;p22"/>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2695E"/>
                </a:solidFill>
                <a:latin typeface="Poppins"/>
                <a:ea typeface="Poppins"/>
                <a:cs typeface="Poppins"/>
                <a:sym typeface="Poppins"/>
              </a:rPr>
              <a:t>A. It stores electricity</a:t>
            </a: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rgbClr val="32695E"/>
                </a:solidFill>
                <a:latin typeface="Poppins"/>
                <a:ea typeface="Poppins"/>
                <a:cs typeface="Poppins"/>
                <a:sym typeface="Poppins"/>
              </a:rPr>
              <a:t>B. It powers the inverter</a:t>
            </a: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rgbClr val="32695E"/>
                </a:solidFill>
                <a:latin typeface="Poppins"/>
                <a:ea typeface="Poppins"/>
                <a:cs typeface="Poppins"/>
                <a:sym typeface="Poppins"/>
              </a:rPr>
              <a:t>C. It supports and stabilizes the entire system</a:t>
            </a: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rgbClr val="32695E"/>
                </a:solidFill>
                <a:latin typeface="Poppins"/>
                <a:ea typeface="Poppins"/>
                <a:cs typeface="Poppins"/>
                <a:sym typeface="Poppins"/>
              </a:rPr>
              <a:t>D. It converts DC to AC</a:t>
            </a: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32695E"/>
              </a:solidFill>
              <a:latin typeface="Poppins"/>
              <a:ea typeface="Poppins"/>
              <a:cs typeface="Poppins"/>
              <a:sym typeface="Poppins"/>
            </a:endParaRPr>
          </a:p>
          <a:p>
            <a:pPr marL="0" lvl="0" indent="0" algn="l" rtl="0">
              <a:lnSpc>
                <a:spcPct val="115000"/>
              </a:lnSpc>
              <a:spcBef>
                <a:spcPts val="0"/>
              </a:spcBef>
              <a:spcAft>
                <a:spcPts val="0"/>
              </a:spcAft>
              <a:buNone/>
            </a:pPr>
            <a:r>
              <a:rPr lang="en" sz="1100" b="1">
                <a:solidFill>
                  <a:schemeClr val="dk1"/>
                </a:solidFill>
              </a:rPr>
              <a:t>Correct Answer:</a:t>
            </a:r>
            <a:r>
              <a:rPr lang="en" sz="1100">
                <a:solidFill>
                  <a:schemeClr val="dk1"/>
                </a:solidFill>
              </a:rPr>
              <a:t> C </a:t>
            </a:r>
            <a:endParaRPr>
              <a:solidFill>
                <a:srgbClr val="32695E"/>
              </a:solidFill>
              <a:latin typeface="Poppins"/>
              <a:ea typeface="Poppins"/>
              <a:cs typeface="Poppins"/>
              <a:sym typeface="Poppins"/>
            </a:endParaRPr>
          </a:p>
        </p:txBody>
      </p:sp>
      <p:pic>
        <p:nvPicPr>
          <p:cNvPr id="317" name="Google Shape;317;p22"/>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318" name="Google Shape;318;p22"/>
          <p:cNvSpPr/>
          <p:nvPr/>
        </p:nvSpPr>
        <p:spPr>
          <a:xfrm>
            <a:off x="-143213"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p22"/>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320" name="Google Shape;320;p22"/>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327" name="Google Shape;327;p23"/>
          <p:cNvSpPr txBox="1"/>
          <p:nvPr/>
        </p:nvSpPr>
        <p:spPr>
          <a:xfrm>
            <a:off x="948747" y="1057725"/>
            <a:ext cx="397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Activity: “Build the Base”</a:t>
            </a:r>
            <a:endParaRPr b="1">
              <a:solidFill>
                <a:srgbClr val="2D4F48"/>
              </a:solidFill>
              <a:latin typeface="Poppins"/>
              <a:ea typeface="Poppins"/>
              <a:cs typeface="Poppins"/>
              <a:sym typeface="Poppins"/>
            </a:endParaRPr>
          </a:p>
        </p:txBody>
      </p:sp>
      <p:sp>
        <p:nvSpPr>
          <p:cNvPr id="328" name="Google Shape;328;p23"/>
          <p:cNvSpPr/>
          <p:nvPr/>
        </p:nvSpPr>
        <p:spPr>
          <a:xfrm>
            <a:off x="520443" y="1073480"/>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329" name="Google Shape;329;p23"/>
          <p:cNvGrpSpPr/>
          <p:nvPr/>
        </p:nvGrpSpPr>
        <p:grpSpPr>
          <a:xfrm>
            <a:off x="552468" y="1105504"/>
            <a:ext cx="304661" cy="304661"/>
            <a:chOff x="1382838" y="-2828892"/>
            <a:chExt cx="516900" cy="516900"/>
          </a:xfrm>
        </p:grpSpPr>
        <p:sp>
          <p:nvSpPr>
            <p:cNvPr id="330" name="Google Shape;330;p23"/>
            <p:cNvSpPr/>
            <p:nvPr/>
          </p:nvSpPr>
          <p:spPr>
            <a:xfrm>
              <a:off x="1382838" y="-2828892"/>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331" name="Google Shape;331;p23"/>
            <p:cNvSpPr/>
            <p:nvPr/>
          </p:nvSpPr>
          <p:spPr>
            <a:xfrm>
              <a:off x="1427678" y="-2784059"/>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332" name="Google Shape;332;p23"/>
          <p:cNvSpPr txBox="1"/>
          <p:nvPr/>
        </p:nvSpPr>
        <p:spPr>
          <a:xfrm>
            <a:off x="851200" y="1583025"/>
            <a:ext cx="3898500" cy="386666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200" b="1" dirty="0">
                <a:solidFill>
                  <a:schemeClr val="dk1"/>
                </a:solidFill>
                <a:latin typeface="Poppins"/>
                <a:ea typeface="Poppins"/>
                <a:cs typeface="Poppins"/>
                <a:sym typeface="Poppins"/>
              </a:rPr>
              <a:t>Materials needed for students:</a:t>
            </a:r>
            <a:endParaRPr sz="1200" b="1" dirty="0">
              <a:solidFill>
                <a:schemeClr val="dk1"/>
              </a:solidFill>
              <a:latin typeface="Poppins"/>
              <a:ea typeface="Poppins"/>
              <a:cs typeface="Poppins"/>
              <a:sym typeface="Poppins"/>
            </a:endParaRPr>
          </a:p>
          <a:p>
            <a:pPr marL="457200" lvl="0" indent="-304800" algn="l" rtl="0">
              <a:lnSpc>
                <a:spcPct val="115000"/>
              </a:lnSpc>
              <a:spcBef>
                <a:spcPts val="1200"/>
              </a:spcBef>
              <a:spcAft>
                <a:spcPts val="0"/>
              </a:spcAft>
              <a:buClr>
                <a:schemeClr val="dk1"/>
              </a:buClr>
              <a:buSzPts val="1200"/>
              <a:buFont typeface="Poppins"/>
              <a:buChar char="●"/>
            </a:pPr>
            <a:r>
              <a:rPr lang="en" sz="1200" dirty="0">
                <a:solidFill>
                  <a:schemeClr val="dk1"/>
                </a:solidFill>
                <a:latin typeface="Poppins"/>
                <a:ea typeface="Poppins"/>
                <a:cs typeface="Poppins"/>
                <a:sym typeface="Poppins"/>
              </a:rPr>
              <a:t>Wooden sticks / cardboard strips</a:t>
            </a:r>
            <a:endParaRPr sz="1200"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 sz="1200" dirty="0">
                <a:solidFill>
                  <a:schemeClr val="dk1"/>
                </a:solidFill>
                <a:latin typeface="Poppins"/>
                <a:ea typeface="Poppins"/>
                <a:cs typeface="Poppins"/>
                <a:sym typeface="Poppins"/>
              </a:rPr>
              <a:t>Nuts-bolts (or paper fasteners)</a:t>
            </a:r>
            <a:endParaRPr sz="1200"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 sz="1200" dirty="0">
                <a:solidFill>
                  <a:schemeClr val="dk1"/>
                </a:solidFill>
                <a:latin typeface="Poppins"/>
                <a:ea typeface="Poppins"/>
                <a:cs typeface="Poppins"/>
                <a:sym typeface="Poppins"/>
              </a:rPr>
              <a:t>Uneven surface (book/tilt board)</a:t>
            </a:r>
            <a:endParaRPr sz="1200" dirty="0">
              <a:solidFill>
                <a:schemeClr val="dk1"/>
              </a:solidFill>
              <a:latin typeface="Poppins"/>
              <a:ea typeface="Poppins"/>
              <a:cs typeface="Poppins"/>
              <a:sym typeface="Poppins"/>
            </a:endParaRPr>
          </a:p>
          <a:p>
            <a:pPr marL="0" lvl="0" indent="0" algn="l" rtl="0">
              <a:lnSpc>
                <a:spcPct val="115000"/>
              </a:lnSpc>
              <a:spcBef>
                <a:spcPts val="1400"/>
              </a:spcBef>
              <a:spcAft>
                <a:spcPts val="0"/>
              </a:spcAft>
              <a:buNone/>
            </a:pPr>
            <a:r>
              <a:rPr lang="en" sz="1200" b="1" dirty="0">
                <a:solidFill>
                  <a:schemeClr val="dk1"/>
                </a:solidFill>
                <a:latin typeface="Poppins"/>
                <a:ea typeface="Poppins"/>
                <a:cs typeface="Poppins"/>
                <a:sym typeface="Poppins"/>
              </a:rPr>
              <a:t>Activity Steps:</a:t>
            </a:r>
            <a:endParaRPr sz="1200" b="1" dirty="0">
              <a:solidFill>
                <a:schemeClr val="dk1"/>
              </a:solidFill>
              <a:latin typeface="Poppins"/>
              <a:ea typeface="Poppins"/>
              <a:cs typeface="Poppins"/>
              <a:sym typeface="Poppins"/>
            </a:endParaRPr>
          </a:p>
          <a:p>
            <a:pPr marL="457200" lvl="0" indent="-304800" algn="l" rtl="0">
              <a:lnSpc>
                <a:spcPct val="115000"/>
              </a:lnSpc>
              <a:spcBef>
                <a:spcPts val="1200"/>
              </a:spcBef>
              <a:spcAft>
                <a:spcPts val="0"/>
              </a:spcAft>
              <a:buClr>
                <a:schemeClr val="dk1"/>
              </a:buClr>
              <a:buSzPts val="1200"/>
              <a:buAutoNum type="arabicPeriod"/>
            </a:pPr>
            <a:r>
              <a:rPr lang="en" sz="1200" dirty="0">
                <a:solidFill>
                  <a:schemeClr val="dk1"/>
                </a:solidFill>
                <a:latin typeface="Poppins"/>
                <a:ea typeface="Poppins"/>
                <a:cs typeface="Poppins"/>
                <a:sym typeface="Poppins"/>
              </a:rPr>
              <a:t>Ask groups to </a:t>
            </a:r>
            <a:r>
              <a:rPr lang="en" sz="1200" b="1" dirty="0">
                <a:solidFill>
                  <a:schemeClr val="dk1"/>
                </a:solidFill>
                <a:latin typeface="Poppins"/>
                <a:ea typeface="Poppins"/>
                <a:cs typeface="Poppins"/>
                <a:sym typeface="Poppins"/>
              </a:rPr>
              <a:t>build a small structure</a:t>
            </a:r>
            <a:endParaRPr sz="1200" b="1"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AutoNum type="arabicPeriod"/>
            </a:pPr>
            <a:r>
              <a:rPr lang="en" sz="1200" dirty="0">
                <a:solidFill>
                  <a:schemeClr val="dk1"/>
                </a:solidFill>
                <a:latin typeface="Poppins"/>
                <a:ea typeface="Poppins"/>
                <a:cs typeface="Poppins"/>
                <a:sym typeface="Poppins"/>
              </a:rPr>
              <a:t>Give them </a:t>
            </a:r>
            <a:r>
              <a:rPr lang="en" sz="1200" b="1" dirty="0">
                <a:solidFill>
                  <a:schemeClr val="dk1"/>
                </a:solidFill>
                <a:latin typeface="Poppins"/>
                <a:ea typeface="Poppins"/>
                <a:cs typeface="Poppins"/>
                <a:sym typeface="Poppins"/>
              </a:rPr>
              <a:t>2 conditions</a:t>
            </a:r>
            <a:r>
              <a:rPr lang="en" sz="1200" dirty="0">
                <a:solidFill>
                  <a:schemeClr val="dk1"/>
                </a:solidFill>
                <a:latin typeface="Poppins"/>
                <a:ea typeface="Poppins"/>
                <a:cs typeface="Poppins"/>
                <a:sym typeface="Poppins"/>
              </a:rPr>
              <a:t>:</a:t>
            </a:r>
            <a:endParaRPr sz="1200" dirty="0">
              <a:solidFill>
                <a:schemeClr val="dk1"/>
              </a:solidFill>
              <a:latin typeface="Poppins"/>
              <a:ea typeface="Poppins"/>
              <a:cs typeface="Poppins"/>
              <a:sym typeface="Poppins"/>
            </a:endParaRPr>
          </a:p>
          <a:p>
            <a:pPr marL="914400" lvl="1" indent="-304800" algn="l" rtl="0">
              <a:lnSpc>
                <a:spcPct val="115000"/>
              </a:lnSpc>
              <a:spcBef>
                <a:spcPts val="0"/>
              </a:spcBef>
              <a:spcAft>
                <a:spcPts val="0"/>
              </a:spcAft>
              <a:buClr>
                <a:schemeClr val="dk1"/>
              </a:buClr>
              <a:buSzPts val="1200"/>
              <a:buFont typeface="Poppins"/>
              <a:buChar char="○"/>
            </a:pPr>
            <a:r>
              <a:rPr lang="en" sz="1200" dirty="0">
                <a:solidFill>
                  <a:schemeClr val="dk1"/>
                </a:solidFill>
                <a:latin typeface="Poppins"/>
                <a:ea typeface="Poppins"/>
                <a:cs typeface="Poppins"/>
                <a:sym typeface="Poppins"/>
              </a:rPr>
              <a:t>One group builds properly</a:t>
            </a:r>
            <a:endParaRPr sz="1200" dirty="0">
              <a:solidFill>
                <a:schemeClr val="dk1"/>
              </a:solidFill>
              <a:latin typeface="Poppins"/>
              <a:ea typeface="Poppins"/>
              <a:cs typeface="Poppins"/>
              <a:sym typeface="Poppins"/>
            </a:endParaRPr>
          </a:p>
          <a:p>
            <a:pPr marL="914400" lvl="1" indent="-304800" algn="l" rtl="0">
              <a:lnSpc>
                <a:spcPct val="115000"/>
              </a:lnSpc>
              <a:spcBef>
                <a:spcPts val="0"/>
              </a:spcBef>
              <a:spcAft>
                <a:spcPts val="0"/>
              </a:spcAft>
              <a:buClr>
                <a:schemeClr val="dk1"/>
              </a:buClr>
              <a:buSzPts val="1200"/>
              <a:buFont typeface="Poppins"/>
              <a:buChar char="○"/>
            </a:pPr>
            <a:r>
              <a:rPr lang="en" sz="1200" dirty="0">
                <a:solidFill>
                  <a:schemeClr val="dk1"/>
                </a:solidFill>
                <a:latin typeface="Poppins"/>
                <a:ea typeface="Poppins"/>
                <a:cs typeface="Poppins"/>
                <a:sym typeface="Poppins"/>
              </a:rPr>
              <a:t>One group builds quickly (no alignment focus)</a:t>
            </a:r>
            <a:endParaRPr sz="1200"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dirty="0">
                <a:solidFill>
                  <a:schemeClr val="dk1"/>
                </a:solidFill>
                <a:latin typeface="Poppins"/>
                <a:ea typeface="Poppins"/>
                <a:cs typeface="Poppins"/>
                <a:sym typeface="Poppins"/>
              </a:rPr>
              <a:t>Apply slight pressure or tilt</a:t>
            </a:r>
            <a:endParaRPr sz="1200" dirty="0">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endParaRPr sz="1200" dirty="0">
              <a:solidFill>
                <a:schemeClr val="dk2"/>
              </a:solidFill>
            </a:endParaRPr>
          </a:p>
          <a:p>
            <a:pPr marL="0" lvl="0" indent="0" algn="l" rtl="0">
              <a:spcBef>
                <a:spcPts val="1200"/>
              </a:spcBef>
              <a:spcAft>
                <a:spcPts val="0"/>
              </a:spcAft>
              <a:buNone/>
            </a:pPr>
            <a:endParaRPr sz="1200" dirty="0">
              <a:solidFill>
                <a:schemeClr val="dk2"/>
              </a:solidFill>
            </a:endParaRPr>
          </a:p>
        </p:txBody>
      </p:sp>
      <p:sp>
        <p:nvSpPr>
          <p:cNvPr id="333" name="Google Shape;333;p23"/>
          <p:cNvSpPr txBox="1"/>
          <p:nvPr/>
        </p:nvSpPr>
        <p:spPr>
          <a:xfrm>
            <a:off x="4942400" y="1653100"/>
            <a:ext cx="3350400" cy="24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Clr>
                <a:schemeClr val="dk1"/>
              </a:buClr>
              <a:buSzPts val="1100"/>
              <a:buFont typeface="Arial"/>
              <a:buNone/>
            </a:pPr>
            <a:r>
              <a:rPr lang="en" sz="1200" b="1">
                <a:solidFill>
                  <a:schemeClr val="dk1"/>
                </a:solidFill>
              </a:rPr>
              <a:t>Discussion:</a:t>
            </a:r>
            <a:endParaRPr sz="1200" b="1">
              <a:solidFill>
                <a:schemeClr val="dk1"/>
              </a:solidFill>
            </a:endParaRPr>
          </a:p>
          <a:p>
            <a:pPr marL="457200" lvl="0" indent="-304800" algn="l" rtl="0">
              <a:lnSpc>
                <a:spcPct val="115000"/>
              </a:lnSpc>
              <a:spcBef>
                <a:spcPts val="1200"/>
              </a:spcBef>
              <a:spcAft>
                <a:spcPts val="0"/>
              </a:spcAft>
              <a:buClr>
                <a:schemeClr val="dk1"/>
              </a:buClr>
              <a:buSzPts val="1200"/>
              <a:buChar char="●"/>
            </a:pPr>
            <a:r>
              <a:rPr lang="en" sz="1200">
                <a:solidFill>
                  <a:schemeClr val="dk1"/>
                </a:solidFill>
              </a:rPr>
              <a:t>Which structure was stable?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What went wrong?</a:t>
            </a:r>
            <a:endParaRPr sz="1200">
              <a:solidFill>
                <a:schemeClr val="dk1"/>
              </a:solidFill>
            </a:endParaRPr>
          </a:p>
          <a:p>
            <a:pPr marL="0" lvl="0" indent="0" algn="l" rtl="0">
              <a:lnSpc>
                <a:spcPct val="115000"/>
              </a:lnSpc>
              <a:spcBef>
                <a:spcPts val="1400"/>
              </a:spcBef>
              <a:spcAft>
                <a:spcPts val="0"/>
              </a:spcAft>
              <a:buNone/>
            </a:pPr>
            <a:r>
              <a:rPr lang="en" sz="1200" b="1">
                <a:solidFill>
                  <a:schemeClr val="dk1"/>
                </a:solidFill>
              </a:rPr>
              <a:t>Learning:</a:t>
            </a:r>
            <a:endParaRPr sz="1200" b="1">
              <a:solidFill>
                <a:schemeClr val="dk1"/>
              </a:solidFill>
            </a:endParaRPr>
          </a:p>
          <a:p>
            <a:pPr marL="457200" lvl="0" indent="-304800" algn="l" rtl="0">
              <a:lnSpc>
                <a:spcPct val="115000"/>
              </a:lnSpc>
              <a:spcBef>
                <a:spcPts val="1200"/>
              </a:spcBef>
              <a:spcAft>
                <a:spcPts val="0"/>
              </a:spcAft>
              <a:buClr>
                <a:schemeClr val="dk1"/>
              </a:buClr>
              <a:buSzPts val="1200"/>
              <a:buChar char="●"/>
            </a:pPr>
            <a:r>
              <a:rPr lang="en" sz="1200">
                <a:solidFill>
                  <a:schemeClr val="dk1"/>
                </a:solidFill>
              </a:rPr>
              <a:t>Alignment matters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Tightening matters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Foundation analogy becomes real</a:t>
            </a:r>
            <a:endParaRPr sz="1200">
              <a:solidFill>
                <a:schemeClr val="dk1"/>
              </a:solidFill>
            </a:endParaRPr>
          </a:p>
          <a:p>
            <a:pPr marL="0" lvl="0" indent="0" algn="l" rtl="0">
              <a:spcBef>
                <a:spcPts val="1200"/>
              </a:spcBef>
              <a:spcAft>
                <a:spcPts val="0"/>
              </a:spcAft>
              <a:buNone/>
            </a:pPr>
            <a:endParaRPr sz="1200">
              <a:solidFill>
                <a:schemeClr val="dk2"/>
              </a:solidFill>
            </a:endParaRPr>
          </a:p>
        </p:txBody>
      </p:sp>
      <p:sp>
        <p:nvSpPr>
          <p:cNvPr id="334" name="Google Shape;334;p23"/>
          <p:cNvSpPr txBox="1">
            <a:spLocks noGrp="1"/>
          </p:cNvSpPr>
          <p:nvPr>
            <p:ph type="title" idx="4294967295"/>
          </p:nvPr>
        </p:nvSpPr>
        <p:spPr>
          <a:xfrm>
            <a:off x="1145326" y="178200"/>
            <a:ext cx="6554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Mounting </a:t>
            </a:r>
            <a:r>
              <a:rPr lang="en" b="1">
                <a:solidFill>
                  <a:srgbClr val="2D4F48"/>
                </a:solidFill>
                <a:latin typeface="Helvetica Neue"/>
                <a:ea typeface="Helvetica Neue"/>
                <a:cs typeface="Helvetica Neue"/>
                <a:sym typeface="Helvetica Neue"/>
              </a:rPr>
              <a:t>Structure Activity</a:t>
            </a:r>
            <a:endParaRPr b="1">
              <a:solidFill>
                <a:srgbClr val="2D4F48"/>
              </a:solidFill>
              <a:latin typeface="Helvetica Neue"/>
              <a:ea typeface="Helvetica Neue"/>
              <a:cs typeface="Helvetica Neue"/>
              <a:sym typeface="Helvetica Neue"/>
            </a:endParaRPr>
          </a:p>
        </p:txBody>
      </p:sp>
      <p:pic>
        <p:nvPicPr>
          <p:cNvPr id="335" name="Google Shape;335;p23"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336" name="Google Shape;336;p23"/>
          <p:cNvSpPr/>
          <p:nvPr/>
        </p:nvSpPr>
        <p:spPr>
          <a:xfrm>
            <a:off x="-28598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343" name="Google Shape;343;p24"/>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4"/>
          <p:cNvSpPr txBox="1"/>
          <p:nvPr/>
        </p:nvSpPr>
        <p:spPr>
          <a:xfrm>
            <a:off x="880022" y="3983200"/>
            <a:ext cx="397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Set correct direction and tilt using compass and inclinometer</a:t>
            </a:r>
            <a:endParaRPr b="1">
              <a:solidFill>
                <a:srgbClr val="2D4F48"/>
              </a:solidFill>
              <a:latin typeface="Poppins"/>
              <a:ea typeface="Poppins"/>
              <a:cs typeface="Poppins"/>
              <a:sym typeface="Poppins"/>
            </a:endParaRPr>
          </a:p>
        </p:txBody>
      </p:sp>
      <p:sp>
        <p:nvSpPr>
          <p:cNvPr id="345" name="Google Shape;345;p24"/>
          <p:cNvSpPr/>
          <p:nvPr/>
        </p:nvSpPr>
        <p:spPr>
          <a:xfrm>
            <a:off x="520443" y="4020274"/>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346" name="Google Shape;346;p24"/>
          <p:cNvGrpSpPr/>
          <p:nvPr/>
        </p:nvGrpSpPr>
        <p:grpSpPr>
          <a:xfrm>
            <a:off x="552405" y="4052211"/>
            <a:ext cx="304661" cy="304661"/>
            <a:chOff x="1382732" y="2085555"/>
            <a:chExt cx="516900" cy="516900"/>
          </a:xfrm>
        </p:grpSpPr>
        <p:sp>
          <p:nvSpPr>
            <p:cNvPr id="347" name="Google Shape;347;p24"/>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348" name="Google Shape;348;p24"/>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349" name="Google Shape;349;p24"/>
          <p:cNvSpPr/>
          <p:nvPr/>
        </p:nvSpPr>
        <p:spPr>
          <a:xfrm>
            <a:off x="4938672" y="4026525"/>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350" name="Google Shape;350;p24"/>
          <p:cNvGrpSpPr/>
          <p:nvPr/>
        </p:nvGrpSpPr>
        <p:grpSpPr>
          <a:xfrm>
            <a:off x="4970635" y="4058462"/>
            <a:ext cx="304661" cy="304661"/>
            <a:chOff x="1382732" y="2085555"/>
            <a:chExt cx="516900" cy="516900"/>
          </a:xfrm>
        </p:grpSpPr>
        <p:sp>
          <p:nvSpPr>
            <p:cNvPr id="351" name="Google Shape;351;p24"/>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352" name="Google Shape;352;p24"/>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353" name="Google Shape;353;p24"/>
          <p:cNvSpPr txBox="1"/>
          <p:nvPr/>
        </p:nvSpPr>
        <p:spPr>
          <a:xfrm>
            <a:off x="5275297" y="3985844"/>
            <a:ext cx="408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Lift and position panels securely on the structure</a:t>
            </a:r>
            <a:endParaRPr/>
          </a:p>
        </p:txBody>
      </p:sp>
      <p:sp>
        <p:nvSpPr>
          <p:cNvPr id="354" name="Google Shape;354;p24"/>
          <p:cNvSpPr txBox="1"/>
          <p:nvPr/>
        </p:nvSpPr>
        <p:spPr>
          <a:xfrm>
            <a:off x="1376425" y="1669688"/>
            <a:ext cx="5215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br>
              <a:rPr lang="en" sz="1800">
                <a:solidFill>
                  <a:schemeClr val="dk2"/>
                </a:solidFill>
              </a:rPr>
            </a:br>
            <a:r>
              <a:rPr lang="en" sz="1800" u="sng">
                <a:solidFill>
                  <a:schemeClr val="accent5"/>
                </a:solidFill>
                <a:hlinkClick r:id="rId3">
                  <a:extLst>
                    <a:ext uri="{A12FA001-AC4F-418D-AE19-62706E023703}">
                      <ahyp:hlinkClr xmlns:ahyp="http://schemas.microsoft.com/office/drawing/2018/hyperlinkcolor" val="tx"/>
                    </a:ext>
                  </a:extLst>
                </a:hlinkClick>
              </a:rPr>
              <a:t>PM Surya Ghar Full Video</a:t>
            </a:r>
            <a:endParaRPr sz="1800">
              <a:solidFill>
                <a:schemeClr val="dk2"/>
              </a:solidFill>
            </a:endParaRPr>
          </a:p>
          <a:p>
            <a:pPr marL="0" lvl="0" indent="0" algn="l" rtl="0">
              <a:spcBef>
                <a:spcPts val="0"/>
              </a:spcBef>
              <a:spcAft>
                <a:spcPts val="0"/>
              </a:spcAft>
              <a:buNone/>
            </a:pPr>
            <a:br>
              <a:rPr lang="en" sz="1800">
                <a:solidFill>
                  <a:schemeClr val="dk2"/>
                </a:solidFill>
              </a:rPr>
            </a:br>
            <a:r>
              <a:rPr lang="en" sz="1800">
                <a:solidFill>
                  <a:schemeClr val="dk2"/>
                </a:solidFill>
              </a:rPr>
              <a:t>10:00 seconds to 12:30 </a:t>
            </a:r>
            <a:endParaRPr sz="1800">
              <a:solidFill>
                <a:schemeClr val="dk2"/>
              </a:solidFill>
            </a:endParaRPr>
          </a:p>
        </p:txBody>
      </p:sp>
      <p:sp>
        <p:nvSpPr>
          <p:cNvPr id="355" name="Google Shape;355;p24"/>
          <p:cNvSpPr txBox="1">
            <a:spLocks noGrp="1"/>
          </p:cNvSpPr>
          <p:nvPr>
            <p:ph type="title" idx="4294967295"/>
          </p:nvPr>
        </p:nvSpPr>
        <p:spPr>
          <a:xfrm>
            <a:off x="1145325" y="178200"/>
            <a:ext cx="75636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Panel Placement: Direction &amp; Tilt Optimization</a:t>
            </a:r>
            <a:endParaRPr b="1">
              <a:solidFill>
                <a:srgbClr val="2D4F48"/>
              </a:solidFill>
              <a:latin typeface="Helvetica Neue"/>
              <a:ea typeface="Helvetica Neue"/>
              <a:cs typeface="Helvetica Neue"/>
              <a:sym typeface="Helvetica Neue"/>
            </a:endParaRPr>
          </a:p>
        </p:txBody>
      </p:sp>
      <p:pic>
        <p:nvPicPr>
          <p:cNvPr id="356" name="Google Shape;356;p24" title="Onskills logo new.png"/>
          <p:cNvPicPr preferRelativeResize="0"/>
          <p:nvPr/>
        </p:nvPicPr>
        <p:blipFill rotWithShape="1">
          <a:blip r:embed="rId4">
            <a:alphaModFix/>
          </a:blip>
          <a:srcRect/>
          <a:stretch/>
        </p:blipFill>
        <p:spPr>
          <a:xfrm>
            <a:off x="266676" y="162835"/>
            <a:ext cx="682074" cy="682074"/>
          </a:xfrm>
          <a:prstGeom prst="rect">
            <a:avLst/>
          </a:prstGeom>
          <a:noFill/>
          <a:ln>
            <a:noFill/>
          </a:ln>
        </p:spPr>
      </p:pic>
      <p:sp>
        <p:nvSpPr>
          <p:cNvPr id="357" name="Google Shape;357;p24"/>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8" name="Google Shape;358;p24"/>
          <p:cNvPicPr preferRelativeResize="0"/>
          <p:nvPr/>
        </p:nvPicPr>
        <p:blipFill>
          <a:blip r:embed="rId5">
            <a:alphaModFix amt="12000"/>
          </a:blip>
          <a:stretch>
            <a:fillRect/>
          </a:stretch>
        </p:blipFill>
        <p:spPr>
          <a:xfrm>
            <a:off x="8159750" y="4257075"/>
            <a:ext cx="682075" cy="682075"/>
          </a:xfrm>
          <a:prstGeom prst="rect">
            <a:avLst/>
          </a:prstGeom>
          <a:noFill/>
          <a:ln>
            <a:noFill/>
          </a:ln>
        </p:spPr>
      </p:pic>
      <p:pic>
        <p:nvPicPr>
          <p:cNvPr id="359" name="Google Shape;359;p24"/>
          <p:cNvPicPr preferRelativeResize="0"/>
          <p:nvPr/>
        </p:nvPicPr>
        <p:blipFill>
          <a:blip r:embed="rId5">
            <a:alphaModFix amt="12000"/>
          </a:blip>
          <a:stretch>
            <a:fillRect/>
          </a:stretch>
        </p:blipFill>
        <p:spPr>
          <a:xfrm rot="10800000">
            <a:off x="396875" y="4257075"/>
            <a:ext cx="682075" cy="682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5"/>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365" name="Google Shape;365;p25"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366" name="Google Shape;366;p25"/>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A technician installs panels facing the wrong direction but with correct tilt. What is the most likely result?</a:t>
            </a:r>
            <a:endParaRPr>
              <a:solidFill>
                <a:schemeClr val="dk1"/>
              </a:solidFill>
              <a:latin typeface="Poppins"/>
              <a:ea typeface="Poppins"/>
              <a:cs typeface="Poppins"/>
              <a:sym typeface="Poppins"/>
            </a:endParaRPr>
          </a:p>
        </p:txBody>
      </p:sp>
      <p:sp>
        <p:nvSpPr>
          <p:cNvPr id="367" name="Google Shape;367;p25"/>
          <p:cNvSpPr txBox="1"/>
          <p:nvPr/>
        </p:nvSpPr>
        <p:spPr>
          <a:xfrm>
            <a:off x="1243796" y="2365150"/>
            <a:ext cx="4883700" cy="1360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Poppins"/>
              <a:buAutoNum type="romanUcPeriod"/>
            </a:pPr>
            <a:r>
              <a:rPr lang="en">
                <a:solidFill>
                  <a:schemeClr val="dk1"/>
                </a:solidFill>
                <a:latin typeface="Poppins"/>
                <a:ea typeface="Poppins"/>
                <a:cs typeface="Poppins"/>
                <a:sym typeface="Poppins"/>
              </a:rPr>
              <a:t>Maximum energy generation</a:t>
            </a:r>
            <a:endParaRPr>
              <a:solidFill>
                <a:schemeClr val="dk1"/>
              </a:solidFill>
              <a:latin typeface="Poppins"/>
              <a:ea typeface="Poppins"/>
              <a:cs typeface="Poppins"/>
              <a:sym typeface="Poppins"/>
            </a:endParaRPr>
          </a:p>
          <a:p>
            <a:pPr marL="457200" lvl="0" indent="-317500" algn="l" rtl="0">
              <a:lnSpc>
                <a:spcPct val="115000"/>
              </a:lnSpc>
              <a:spcBef>
                <a:spcPts val="0"/>
              </a:spcBef>
              <a:spcAft>
                <a:spcPts val="0"/>
              </a:spcAft>
              <a:buClr>
                <a:schemeClr val="dk1"/>
              </a:buClr>
              <a:buSzPts val="1400"/>
              <a:buFont typeface="Poppins"/>
              <a:buAutoNum type="romanUcPeriod"/>
            </a:pPr>
            <a:r>
              <a:rPr lang="en">
                <a:solidFill>
                  <a:schemeClr val="dk1"/>
                </a:solidFill>
                <a:latin typeface="Poppins"/>
                <a:ea typeface="Poppins"/>
                <a:cs typeface="Poppins"/>
                <a:sym typeface="Poppins"/>
              </a:rPr>
              <a:t>Reduced system efficiency</a:t>
            </a:r>
            <a:endParaRPr>
              <a:solidFill>
                <a:schemeClr val="dk1"/>
              </a:solidFill>
              <a:latin typeface="Poppins"/>
              <a:ea typeface="Poppins"/>
              <a:cs typeface="Poppins"/>
              <a:sym typeface="Poppins"/>
            </a:endParaRPr>
          </a:p>
          <a:p>
            <a:pPr marL="457200" lvl="0" indent="-317500" algn="l" rtl="0">
              <a:lnSpc>
                <a:spcPct val="115000"/>
              </a:lnSpc>
              <a:spcBef>
                <a:spcPts val="0"/>
              </a:spcBef>
              <a:spcAft>
                <a:spcPts val="0"/>
              </a:spcAft>
              <a:buClr>
                <a:schemeClr val="dk1"/>
              </a:buClr>
              <a:buSzPts val="1400"/>
              <a:buFont typeface="Poppins"/>
              <a:buAutoNum type="romanUcPeriod"/>
            </a:pPr>
            <a:r>
              <a:rPr lang="en">
                <a:solidFill>
                  <a:schemeClr val="dk1"/>
                </a:solidFill>
                <a:latin typeface="Poppins"/>
                <a:ea typeface="Poppins"/>
                <a:cs typeface="Poppins"/>
                <a:sym typeface="Poppins"/>
              </a:rPr>
              <a:t>Better inverter output</a:t>
            </a:r>
            <a:endParaRPr>
              <a:solidFill>
                <a:schemeClr val="dk1"/>
              </a:solidFill>
              <a:latin typeface="Poppins"/>
              <a:ea typeface="Poppins"/>
              <a:cs typeface="Poppins"/>
              <a:sym typeface="Poppins"/>
            </a:endParaRPr>
          </a:p>
          <a:p>
            <a:pPr marL="457200" lvl="0" indent="-317500" algn="l" rtl="0">
              <a:lnSpc>
                <a:spcPct val="115000"/>
              </a:lnSpc>
              <a:spcBef>
                <a:spcPts val="0"/>
              </a:spcBef>
              <a:spcAft>
                <a:spcPts val="0"/>
              </a:spcAft>
              <a:buClr>
                <a:schemeClr val="dk1"/>
              </a:buClr>
              <a:buSzPts val="1400"/>
              <a:buFont typeface="Poppins"/>
              <a:buAutoNum type="romanUcPeriod"/>
            </a:pPr>
            <a:r>
              <a:rPr lang="en">
                <a:solidFill>
                  <a:schemeClr val="dk1"/>
                </a:solidFill>
                <a:latin typeface="Poppins"/>
                <a:ea typeface="Poppins"/>
                <a:cs typeface="Poppins"/>
                <a:sym typeface="Poppins"/>
              </a:rPr>
              <a:t>No impact on performance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100" b="1">
                <a:solidFill>
                  <a:schemeClr val="dk1"/>
                </a:solidFill>
              </a:rPr>
              <a:t>Correct Answer:</a:t>
            </a:r>
            <a:r>
              <a:rPr lang="en" sz="1100">
                <a:solidFill>
                  <a:schemeClr val="dk1"/>
                </a:solidFill>
              </a:rPr>
              <a:t> B </a:t>
            </a:r>
            <a:endParaRPr>
              <a:solidFill>
                <a:schemeClr val="dk1"/>
              </a:solidFill>
              <a:latin typeface="Poppins"/>
              <a:ea typeface="Poppins"/>
              <a:cs typeface="Poppins"/>
              <a:sym typeface="Poppins"/>
            </a:endParaRPr>
          </a:p>
        </p:txBody>
      </p:sp>
      <p:pic>
        <p:nvPicPr>
          <p:cNvPr id="368" name="Google Shape;368;p25"/>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369" name="Google Shape;369;p25"/>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0" name="Google Shape;370;p25"/>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371" name="Google Shape;371;p25"/>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6"/>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377" name="Google Shape;377;p26"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378" name="Google Shape;378;p26"/>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Which tool is commonly used to check proper panel tilt during installation?</a:t>
            </a:r>
            <a:endParaRPr>
              <a:solidFill>
                <a:schemeClr val="dk1"/>
              </a:solidFill>
              <a:latin typeface="Poppins"/>
              <a:ea typeface="Poppins"/>
              <a:cs typeface="Poppins"/>
              <a:sym typeface="Poppins"/>
            </a:endParaRPr>
          </a:p>
        </p:txBody>
      </p:sp>
      <p:sp>
        <p:nvSpPr>
          <p:cNvPr id="379" name="Google Shape;379;p26"/>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A. Clamp meter</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B. Inclinometer</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 Tester</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D. Wire stripper</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Correct Answer: B</a:t>
            </a: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380" name="Google Shape;380;p26"/>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381" name="Google Shape;381;p26"/>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2" name="Google Shape;382;p26"/>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383" name="Google Shape;383;p26"/>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389" name="Google Shape;389;p27"/>
          <p:cNvSpPr txBox="1">
            <a:spLocks noGrp="1"/>
          </p:cNvSpPr>
          <p:nvPr>
            <p:ph type="title" idx="4294967295"/>
          </p:nvPr>
        </p:nvSpPr>
        <p:spPr>
          <a:xfrm>
            <a:off x="1145325" y="178200"/>
            <a:ext cx="76470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Electrical </a:t>
            </a:r>
            <a:r>
              <a:rPr lang="en" b="1">
                <a:solidFill>
                  <a:srgbClr val="2D4F48"/>
                </a:solidFill>
                <a:latin typeface="Helvetica Neue"/>
                <a:ea typeface="Helvetica Neue"/>
                <a:cs typeface="Helvetica Neue"/>
                <a:sym typeface="Helvetica Neue"/>
              </a:rPr>
              <a:t>Installation &amp; System Integration</a:t>
            </a:r>
            <a:endParaRPr b="1">
              <a:solidFill>
                <a:srgbClr val="2D4F48"/>
              </a:solidFill>
              <a:latin typeface="Helvetica Neue"/>
              <a:ea typeface="Helvetica Neue"/>
              <a:cs typeface="Helvetica Neue"/>
              <a:sym typeface="Helvetica Neue"/>
            </a:endParaRPr>
          </a:p>
          <a:p>
            <a:pPr marL="0" lvl="0" indent="0" algn="l" rtl="0">
              <a:spcBef>
                <a:spcPts val="0"/>
              </a:spcBef>
              <a:spcAft>
                <a:spcPts val="0"/>
              </a:spcAft>
              <a:buClr>
                <a:schemeClr val="dk1"/>
              </a:buClr>
              <a:buSzPts val="5200"/>
              <a:buFont typeface="Arial"/>
              <a:buNone/>
            </a:pPr>
            <a:endParaRPr>
              <a:solidFill>
                <a:srgbClr val="2D4F48"/>
              </a:solidFill>
              <a:latin typeface="Helvetica Neue"/>
              <a:ea typeface="Helvetica Neue"/>
              <a:cs typeface="Helvetica Neue"/>
              <a:sym typeface="Helvetica Neue"/>
            </a:endParaRPr>
          </a:p>
        </p:txBody>
      </p:sp>
      <p:pic>
        <p:nvPicPr>
          <p:cNvPr id="390" name="Google Shape;390;p27"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391" name="Google Shape;391;p27"/>
          <p:cNvSpPr txBox="1"/>
          <p:nvPr/>
        </p:nvSpPr>
        <p:spPr>
          <a:xfrm>
            <a:off x="1350275" y="1526950"/>
            <a:ext cx="4068900" cy="2237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endParaRPr sz="1800">
              <a:solidFill>
                <a:srgbClr val="000000"/>
              </a:solidFill>
              <a:latin typeface="Poppins"/>
              <a:ea typeface="Poppins"/>
              <a:cs typeface="Poppins"/>
              <a:sym typeface="Poppins"/>
            </a:endParaRPr>
          </a:p>
          <a:p>
            <a:pPr marL="457200" lvl="0" indent="0" algn="l" rtl="0">
              <a:lnSpc>
                <a:spcPct val="115000"/>
              </a:lnSpc>
              <a:spcBef>
                <a:spcPts val="0"/>
              </a:spcBef>
              <a:spcAft>
                <a:spcPts val="0"/>
              </a:spcAft>
              <a:buNone/>
            </a:pPr>
            <a:r>
              <a:rPr lang="en">
                <a:latin typeface="Poppins"/>
                <a:ea typeface="Poppins"/>
                <a:cs typeface="Poppins"/>
                <a:sym typeface="Poppins"/>
              </a:rPr>
              <a:t>Perform DC and AC wiring between system components</a:t>
            </a:r>
            <a:endParaRPr>
              <a:latin typeface="Poppins"/>
              <a:ea typeface="Poppins"/>
              <a:cs typeface="Poppins"/>
              <a:sym typeface="Poppins"/>
            </a:endParaRPr>
          </a:p>
          <a:p>
            <a:pPr marL="0" lvl="0" indent="0" algn="l" rtl="0">
              <a:lnSpc>
                <a:spcPct val="115000"/>
              </a:lnSpc>
              <a:spcBef>
                <a:spcPts val="0"/>
              </a:spcBef>
              <a:spcAft>
                <a:spcPts val="0"/>
              </a:spcAft>
              <a:buNone/>
            </a:pPr>
            <a:endParaRPr>
              <a:latin typeface="Poppins"/>
              <a:ea typeface="Poppins"/>
              <a:cs typeface="Poppins"/>
              <a:sym typeface="Poppins"/>
            </a:endParaRPr>
          </a:p>
          <a:p>
            <a:pPr marL="457200" lvl="0" indent="0" algn="l" rtl="0">
              <a:lnSpc>
                <a:spcPct val="115000"/>
              </a:lnSpc>
              <a:spcBef>
                <a:spcPts val="0"/>
              </a:spcBef>
              <a:spcAft>
                <a:spcPts val="0"/>
              </a:spcAft>
              <a:buNone/>
            </a:pPr>
            <a:endParaRPr>
              <a:solidFill>
                <a:srgbClr val="FF0000"/>
              </a:solidFill>
              <a:latin typeface="Poppins"/>
              <a:ea typeface="Poppins"/>
              <a:cs typeface="Poppins"/>
              <a:sym typeface="Poppins"/>
            </a:endParaRPr>
          </a:p>
          <a:p>
            <a:pPr marL="457200" lvl="0" indent="0" algn="l" rtl="0">
              <a:lnSpc>
                <a:spcPct val="115000"/>
              </a:lnSpc>
              <a:spcBef>
                <a:spcPts val="0"/>
              </a:spcBef>
              <a:spcAft>
                <a:spcPts val="0"/>
              </a:spcAft>
              <a:buNone/>
            </a:pPr>
            <a:r>
              <a:rPr lang="en">
                <a:latin typeface="Poppins"/>
                <a:ea typeface="Poppins"/>
                <a:cs typeface="Poppins"/>
                <a:sym typeface="Poppins"/>
              </a:rPr>
              <a:t>Install inverter and complete system connections</a:t>
            </a:r>
            <a:br>
              <a:rPr lang="en">
                <a:solidFill>
                  <a:srgbClr val="000000"/>
                </a:solidFill>
                <a:latin typeface="Poppins"/>
                <a:ea typeface="Poppins"/>
                <a:cs typeface="Poppins"/>
                <a:sym typeface="Poppins"/>
              </a:rPr>
            </a:br>
            <a:endParaRPr>
              <a:solidFill>
                <a:srgbClr val="000000"/>
              </a:solidFill>
              <a:latin typeface="Poppins"/>
              <a:ea typeface="Poppins"/>
              <a:cs typeface="Poppins"/>
              <a:sym typeface="Poppins"/>
            </a:endParaRPr>
          </a:p>
          <a:p>
            <a:pPr marL="457200" lvl="0" indent="-228600" algn="l" rtl="0">
              <a:lnSpc>
                <a:spcPct val="115000"/>
              </a:lnSpc>
              <a:spcBef>
                <a:spcPts val="0"/>
              </a:spcBef>
              <a:spcAft>
                <a:spcPts val="0"/>
              </a:spcAft>
              <a:buNone/>
            </a:pPr>
            <a:endParaRPr sz="1800">
              <a:solidFill>
                <a:srgbClr val="000000"/>
              </a:solidFill>
              <a:latin typeface="Poppins"/>
              <a:ea typeface="Poppins"/>
              <a:cs typeface="Poppins"/>
              <a:sym typeface="Poppins"/>
            </a:endParaRPr>
          </a:p>
          <a:p>
            <a:pPr marL="457200" lvl="0" indent="-228600" algn="l" rtl="0">
              <a:lnSpc>
                <a:spcPct val="115000"/>
              </a:lnSpc>
              <a:spcBef>
                <a:spcPts val="0"/>
              </a:spcBef>
              <a:spcAft>
                <a:spcPts val="0"/>
              </a:spcAft>
              <a:buNone/>
            </a:pPr>
            <a:endParaRPr sz="1800">
              <a:solidFill>
                <a:srgbClr val="000000"/>
              </a:solidFill>
              <a:latin typeface="Poppins"/>
              <a:ea typeface="Poppins"/>
              <a:cs typeface="Poppins"/>
              <a:sym typeface="Poppins"/>
            </a:endParaRPr>
          </a:p>
        </p:txBody>
      </p:sp>
      <p:sp>
        <p:nvSpPr>
          <p:cNvPr id="392" name="Google Shape;392;p27"/>
          <p:cNvSpPr/>
          <p:nvPr/>
        </p:nvSpPr>
        <p:spPr>
          <a:xfrm>
            <a:off x="-13252" y="5036714"/>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3" name="Google Shape;393;p27"/>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grpSp>
        <p:nvGrpSpPr>
          <p:cNvPr id="394" name="Google Shape;394;p27"/>
          <p:cNvGrpSpPr/>
          <p:nvPr/>
        </p:nvGrpSpPr>
        <p:grpSpPr>
          <a:xfrm>
            <a:off x="1529167" y="2895893"/>
            <a:ext cx="273844" cy="273844"/>
            <a:chOff x="1328450" y="4221363"/>
            <a:chExt cx="625500" cy="625500"/>
          </a:xfrm>
        </p:grpSpPr>
        <p:sp>
          <p:nvSpPr>
            <p:cNvPr id="395" name="Google Shape;395;p27"/>
            <p:cNvSpPr/>
            <p:nvPr/>
          </p:nvSpPr>
          <p:spPr>
            <a:xfrm>
              <a:off x="1328450" y="4221363"/>
              <a:ext cx="625500" cy="6255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396" name="Google Shape;396;p27"/>
            <p:cNvSpPr/>
            <p:nvPr/>
          </p:nvSpPr>
          <p:spPr>
            <a:xfrm>
              <a:off x="1382732" y="4283653"/>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397" name="Google Shape;397;p27"/>
            <p:cNvSpPr/>
            <p:nvPr/>
          </p:nvSpPr>
          <p:spPr>
            <a:xfrm>
              <a:off x="1427593" y="4333059"/>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grpSp>
        <p:nvGrpSpPr>
          <p:cNvPr id="398" name="Google Shape;398;p27"/>
          <p:cNvGrpSpPr/>
          <p:nvPr/>
        </p:nvGrpSpPr>
        <p:grpSpPr>
          <a:xfrm>
            <a:off x="1529169" y="1884561"/>
            <a:ext cx="273844" cy="273844"/>
            <a:chOff x="1328450" y="3491333"/>
            <a:chExt cx="625500" cy="625500"/>
          </a:xfrm>
        </p:grpSpPr>
        <p:sp>
          <p:nvSpPr>
            <p:cNvPr id="399" name="Google Shape;399;p27"/>
            <p:cNvSpPr/>
            <p:nvPr/>
          </p:nvSpPr>
          <p:spPr>
            <a:xfrm>
              <a:off x="1328450" y="3491333"/>
              <a:ext cx="625500" cy="6255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400" name="Google Shape;400;p27"/>
            <p:cNvSpPr/>
            <p:nvPr/>
          </p:nvSpPr>
          <p:spPr>
            <a:xfrm>
              <a:off x="1382732" y="3548358"/>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401" name="Google Shape;401;p27"/>
            <p:cNvSpPr/>
            <p:nvPr/>
          </p:nvSpPr>
          <p:spPr>
            <a:xfrm>
              <a:off x="1427593" y="3590476"/>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sp>
        <p:nvSpPr>
          <p:cNvPr id="402" name="Google Shape;402;p27"/>
          <p:cNvSpPr txBox="1"/>
          <p:nvPr/>
        </p:nvSpPr>
        <p:spPr>
          <a:xfrm>
            <a:off x="5327200" y="1778325"/>
            <a:ext cx="3000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br>
              <a:rPr lang="en" sz="1800">
                <a:solidFill>
                  <a:schemeClr val="dk2"/>
                </a:solidFill>
              </a:rPr>
            </a:br>
            <a:r>
              <a:rPr lang="en" sz="1800" u="sng">
                <a:solidFill>
                  <a:schemeClr val="accent5"/>
                </a:solidFill>
                <a:hlinkClick r:id="rId5">
                  <a:extLst>
                    <a:ext uri="{A12FA001-AC4F-418D-AE19-62706E023703}">
                      <ahyp:hlinkClr xmlns:ahyp="http://schemas.microsoft.com/office/drawing/2018/hyperlinkcolor" val="tx"/>
                    </a:ext>
                  </a:extLst>
                </a:hlinkClick>
              </a:rPr>
              <a:t>PM Surya Ghar Full Video</a:t>
            </a:r>
            <a:endParaRPr sz="1800">
              <a:solidFill>
                <a:schemeClr val="dk2"/>
              </a:solidFill>
            </a:endParaRPr>
          </a:p>
          <a:p>
            <a:pPr marL="0" lvl="0" indent="0" algn="l" rtl="0">
              <a:spcBef>
                <a:spcPts val="0"/>
              </a:spcBef>
              <a:spcAft>
                <a:spcPts val="0"/>
              </a:spcAft>
              <a:buNone/>
            </a:pPr>
            <a:br>
              <a:rPr lang="en" sz="1800">
                <a:solidFill>
                  <a:schemeClr val="dk2"/>
                </a:solidFill>
              </a:rPr>
            </a:br>
            <a:r>
              <a:rPr lang="en" sz="1800">
                <a:solidFill>
                  <a:schemeClr val="dk2"/>
                </a:solidFill>
              </a:rPr>
              <a:t>12:30 seconds to 14:55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8"/>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408" name="Google Shape;408;p28"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409" name="Google Shape;409;p28"/>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During installation, DC and AC wiring are mixed incorrectly. What is the greatest risk?</a:t>
            </a:r>
            <a:endParaRPr>
              <a:solidFill>
                <a:schemeClr val="dk1"/>
              </a:solidFill>
              <a:latin typeface="Poppins"/>
              <a:ea typeface="Poppins"/>
              <a:cs typeface="Poppins"/>
              <a:sym typeface="Poppins"/>
            </a:endParaRPr>
          </a:p>
        </p:txBody>
      </p:sp>
      <p:sp>
        <p:nvSpPr>
          <p:cNvPr id="410" name="Google Shape;410;p28"/>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 Reduced sunlight</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B. System imbalance or equipment damage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 Extra battery charging</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D. Improved output voltage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Correct Answer: B</a:t>
            </a: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411" name="Google Shape;411;p28"/>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412" name="Google Shape;412;p28"/>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3" name="Google Shape;413;p28"/>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414" name="Google Shape;414;p28"/>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9"/>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420" name="Google Shape;420;p29"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421" name="Google Shape;421;p29"/>
          <p:cNvSpPr txBox="1">
            <a:spLocks noGrp="1"/>
          </p:cNvSpPr>
          <p:nvPr>
            <p:ph type="body" idx="4294967295"/>
          </p:nvPr>
        </p:nvSpPr>
        <p:spPr>
          <a:xfrm>
            <a:off x="1009666" y="121746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A solar system worked properly for two days and then suddenly stopped. Panels are clean and inverter is functioning correctly. What is the most likely issue?</a:t>
            </a:r>
            <a:endParaRPr>
              <a:solidFill>
                <a:schemeClr val="dk1"/>
              </a:solidFill>
              <a:latin typeface="Poppins"/>
              <a:ea typeface="Poppins"/>
              <a:cs typeface="Poppins"/>
              <a:sym typeface="Poppins"/>
            </a:endParaRPr>
          </a:p>
        </p:txBody>
      </p:sp>
      <p:sp>
        <p:nvSpPr>
          <p:cNvPr id="422" name="Google Shape;422;p29"/>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 Incorrect panel tilt</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B. Loose cable connection</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 Excess sunlight</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D. Overcharged battery</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Correct Answer: B</a:t>
            </a: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423" name="Google Shape;423;p29"/>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424" name="Google Shape;424;p29"/>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5" name="Google Shape;425;p29"/>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426" name="Google Shape;426;p29"/>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sldNum" idx="12"/>
          </p:nvPr>
        </p:nvSpPr>
        <p:spPr>
          <a:xfrm>
            <a:off x="8225533" y="4433942"/>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70" name="Google Shape;70;p14"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71" name="Google Shape;71;p14"/>
          <p:cNvSpPr txBox="1"/>
          <p:nvPr/>
        </p:nvSpPr>
        <p:spPr>
          <a:xfrm>
            <a:off x="1145317" y="178188"/>
            <a:ext cx="63003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2D4F48"/>
                </a:solidFill>
                <a:latin typeface="Helvetica Neue"/>
                <a:ea typeface="Helvetica Neue"/>
                <a:cs typeface="Helvetica Neue"/>
                <a:sym typeface="Helvetica Neue"/>
              </a:rPr>
              <a:t>Course</a:t>
            </a:r>
            <a:r>
              <a:rPr lang="en" sz="2800" b="1" dirty="0">
                <a:solidFill>
                  <a:srgbClr val="43766C"/>
                </a:solidFill>
                <a:latin typeface="Helvetica Neue"/>
                <a:ea typeface="Helvetica Neue"/>
                <a:cs typeface="Helvetica Neue"/>
                <a:sym typeface="Helvetica Neue"/>
              </a:rPr>
              <a:t> Navigation </a:t>
            </a:r>
            <a:endParaRPr sz="2400" b="1" dirty="0">
              <a:solidFill>
                <a:srgbClr val="2D4F48"/>
              </a:solidFill>
              <a:latin typeface="Poppins"/>
              <a:ea typeface="Poppins"/>
              <a:cs typeface="Poppins"/>
              <a:sym typeface="Poppins"/>
            </a:endParaRPr>
          </a:p>
        </p:txBody>
      </p:sp>
      <p:sp>
        <p:nvSpPr>
          <p:cNvPr id="72" name="Google Shape;72;p14"/>
          <p:cNvSpPr/>
          <p:nvPr/>
        </p:nvSpPr>
        <p:spPr>
          <a:xfrm>
            <a:off x="0" y="4979720"/>
            <a:ext cx="9144000" cy="163779"/>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0"/>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433" name="Google Shape;433;p30"/>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30"/>
          <p:cNvSpPr txBox="1"/>
          <p:nvPr/>
        </p:nvSpPr>
        <p:spPr>
          <a:xfrm>
            <a:off x="1061126" y="1093175"/>
            <a:ext cx="58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solidFill>
                  <a:srgbClr val="2D4F48"/>
                </a:solidFill>
                <a:latin typeface="Poppins"/>
                <a:ea typeface="Poppins"/>
                <a:cs typeface="Poppins"/>
                <a:sym typeface="Poppins"/>
              </a:rPr>
              <a:t>Scenario: System worked for 2 days, then stopped.</a:t>
            </a:r>
            <a:endParaRPr b="1">
              <a:solidFill>
                <a:srgbClr val="2D4F48"/>
              </a:solidFill>
              <a:latin typeface="Poppins"/>
              <a:ea typeface="Poppins"/>
              <a:cs typeface="Poppins"/>
              <a:sym typeface="Poppins"/>
            </a:endParaRPr>
          </a:p>
          <a:p>
            <a:pPr marL="0" lvl="0" indent="0" algn="l" rtl="0">
              <a:spcBef>
                <a:spcPts val="0"/>
              </a:spcBef>
              <a:spcAft>
                <a:spcPts val="0"/>
              </a:spcAft>
              <a:buNone/>
            </a:pPr>
            <a:endParaRPr b="1">
              <a:solidFill>
                <a:srgbClr val="2D4F48"/>
              </a:solidFill>
              <a:latin typeface="Poppins"/>
              <a:ea typeface="Poppins"/>
              <a:cs typeface="Poppins"/>
              <a:sym typeface="Poppins"/>
            </a:endParaRPr>
          </a:p>
        </p:txBody>
      </p:sp>
      <p:sp>
        <p:nvSpPr>
          <p:cNvPr id="435" name="Google Shape;435;p30"/>
          <p:cNvSpPr/>
          <p:nvPr/>
        </p:nvSpPr>
        <p:spPr>
          <a:xfrm>
            <a:off x="520443" y="1123612"/>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436" name="Google Shape;436;p30"/>
          <p:cNvGrpSpPr/>
          <p:nvPr/>
        </p:nvGrpSpPr>
        <p:grpSpPr>
          <a:xfrm>
            <a:off x="552468" y="1155636"/>
            <a:ext cx="304661" cy="304661"/>
            <a:chOff x="1382838" y="-2828892"/>
            <a:chExt cx="516900" cy="516900"/>
          </a:xfrm>
        </p:grpSpPr>
        <p:sp>
          <p:nvSpPr>
            <p:cNvPr id="437" name="Google Shape;437;p30"/>
            <p:cNvSpPr/>
            <p:nvPr/>
          </p:nvSpPr>
          <p:spPr>
            <a:xfrm>
              <a:off x="1382838" y="-2828892"/>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438" name="Google Shape;438;p30"/>
            <p:cNvSpPr/>
            <p:nvPr/>
          </p:nvSpPr>
          <p:spPr>
            <a:xfrm>
              <a:off x="1427593" y="-2784834"/>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439" name="Google Shape;439;p30"/>
          <p:cNvSpPr txBox="1"/>
          <p:nvPr/>
        </p:nvSpPr>
        <p:spPr>
          <a:xfrm>
            <a:off x="1086650" y="2156589"/>
            <a:ext cx="3310500" cy="726000"/>
          </a:xfrm>
          <a:prstGeom prst="rect">
            <a:avLst/>
          </a:prstGeom>
          <a:noFill/>
          <a:ln>
            <a:noFill/>
          </a:ln>
        </p:spPr>
        <p:txBody>
          <a:bodyPr spcFirstLastPara="1" wrap="square" lIns="97300" tIns="97300" rIns="97300" bIns="97300" anchor="t" anchorCtr="0">
            <a:noAutofit/>
          </a:bodyPr>
          <a:lstStyle/>
          <a:p>
            <a:pPr marL="0" lvl="0" indent="0" algn="l" rtl="0">
              <a:spcBef>
                <a:spcPts val="0"/>
              </a:spcBef>
              <a:spcAft>
                <a:spcPts val="0"/>
              </a:spcAft>
              <a:buNone/>
            </a:pPr>
            <a:endParaRPr sz="1916">
              <a:solidFill>
                <a:schemeClr val="dk2"/>
              </a:solidFill>
            </a:endParaRPr>
          </a:p>
        </p:txBody>
      </p:sp>
      <p:sp>
        <p:nvSpPr>
          <p:cNvPr id="440" name="Google Shape;440;p30"/>
          <p:cNvSpPr txBox="1"/>
          <p:nvPr/>
        </p:nvSpPr>
        <p:spPr>
          <a:xfrm>
            <a:off x="1113824" y="1683925"/>
            <a:ext cx="7062900" cy="3171000"/>
          </a:xfrm>
          <a:prstGeom prst="rect">
            <a:avLst/>
          </a:prstGeom>
          <a:noFill/>
          <a:ln>
            <a:noFill/>
          </a:ln>
        </p:spPr>
        <p:txBody>
          <a:bodyPr spcFirstLastPara="1" wrap="square" lIns="97300" tIns="97300" rIns="97300" bIns="97300" anchor="t" anchorCtr="0">
            <a:noAutofit/>
          </a:bodyPr>
          <a:lstStyle/>
          <a:p>
            <a:pPr marL="0" lvl="0" indent="0" algn="l" rtl="0">
              <a:lnSpc>
                <a:spcPct val="115000"/>
              </a:lnSpc>
              <a:spcBef>
                <a:spcPts val="1490"/>
              </a:spcBef>
              <a:spcAft>
                <a:spcPts val="0"/>
              </a:spcAft>
              <a:buClr>
                <a:schemeClr val="dk1"/>
              </a:buClr>
              <a:buSzPts val="1171"/>
              <a:buFont typeface="Arial"/>
              <a:buNone/>
            </a:pPr>
            <a:r>
              <a:rPr lang="en" sz="1277" b="1">
                <a:solidFill>
                  <a:schemeClr val="dk1"/>
                </a:solidFill>
              </a:rPr>
              <a:t>Data given:</a:t>
            </a:r>
            <a:endParaRPr sz="1277" b="1">
              <a:solidFill>
                <a:schemeClr val="dk1"/>
              </a:solidFill>
            </a:endParaRPr>
          </a:p>
          <a:p>
            <a:pPr marL="486607" lvl="0" indent="-324405" algn="l" rtl="0">
              <a:lnSpc>
                <a:spcPct val="115000"/>
              </a:lnSpc>
              <a:spcBef>
                <a:spcPts val="1277"/>
              </a:spcBef>
              <a:spcAft>
                <a:spcPts val="0"/>
              </a:spcAft>
              <a:buClr>
                <a:schemeClr val="dk1"/>
              </a:buClr>
              <a:buSzPts val="1277"/>
              <a:buChar char="●"/>
            </a:pPr>
            <a:r>
              <a:rPr lang="en" sz="1277">
                <a:solidFill>
                  <a:schemeClr val="dk1"/>
                </a:solidFill>
              </a:rPr>
              <a:t>Loose cable</a:t>
            </a:r>
            <a:endParaRPr sz="1277">
              <a:solidFill>
                <a:schemeClr val="dk1"/>
              </a:solidFill>
            </a:endParaRPr>
          </a:p>
          <a:p>
            <a:pPr marL="486607" lvl="0" indent="-324405" algn="l" rtl="0">
              <a:lnSpc>
                <a:spcPct val="115000"/>
              </a:lnSpc>
              <a:spcBef>
                <a:spcPts val="0"/>
              </a:spcBef>
              <a:spcAft>
                <a:spcPts val="0"/>
              </a:spcAft>
              <a:buClr>
                <a:schemeClr val="dk1"/>
              </a:buClr>
              <a:buSzPts val="1277"/>
              <a:buChar char="●"/>
            </a:pPr>
            <a:r>
              <a:rPr lang="en" sz="1277">
                <a:solidFill>
                  <a:schemeClr val="dk1"/>
                </a:solidFill>
              </a:rPr>
              <a:t>Proper inverter</a:t>
            </a:r>
            <a:endParaRPr sz="1277">
              <a:solidFill>
                <a:schemeClr val="dk1"/>
              </a:solidFill>
            </a:endParaRPr>
          </a:p>
          <a:p>
            <a:pPr marL="486607" lvl="0" indent="-324405" algn="l" rtl="0">
              <a:lnSpc>
                <a:spcPct val="115000"/>
              </a:lnSpc>
              <a:spcBef>
                <a:spcPts val="0"/>
              </a:spcBef>
              <a:spcAft>
                <a:spcPts val="0"/>
              </a:spcAft>
              <a:buClr>
                <a:schemeClr val="dk1"/>
              </a:buClr>
              <a:buSzPts val="1277"/>
              <a:buChar char="●"/>
            </a:pPr>
            <a:r>
              <a:rPr lang="en" sz="1277">
                <a:solidFill>
                  <a:schemeClr val="dk1"/>
                </a:solidFill>
              </a:rPr>
              <a:t>Clean panels</a:t>
            </a:r>
            <a:endParaRPr sz="1277">
              <a:solidFill>
                <a:schemeClr val="dk1"/>
              </a:solidFill>
            </a:endParaRPr>
          </a:p>
          <a:p>
            <a:pPr marL="0" lvl="0" indent="0" algn="l" rtl="0">
              <a:lnSpc>
                <a:spcPct val="115000"/>
              </a:lnSpc>
              <a:spcBef>
                <a:spcPts val="1490"/>
              </a:spcBef>
              <a:spcAft>
                <a:spcPts val="0"/>
              </a:spcAft>
              <a:buNone/>
            </a:pPr>
            <a:r>
              <a:rPr lang="en" sz="1277" b="1">
                <a:solidFill>
                  <a:schemeClr val="dk1"/>
                </a:solidFill>
              </a:rPr>
              <a:t>Task:</a:t>
            </a:r>
            <a:endParaRPr sz="1277" b="1">
              <a:solidFill>
                <a:schemeClr val="dk1"/>
              </a:solidFill>
            </a:endParaRPr>
          </a:p>
          <a:p>
            <a:pPr marL="0" lvl="0" indent="0" algn="l" rtl="0">
              <a:lnSpc>
                <a:spcPct val="115000"/>
              </a:lnSpc>
              <a:spcBef>
                <a:spcPts val="1490"/>
              </a:spcBef>
              <a:spcAft>
                <a:spcPts val="0"/>
              </a:spcAft>
              <a:buNone/>
            </a:pPr>
            <a:r>
              <a:rPr lang="en" sz="1277">
                <a:solidFill>
                  <a:schemeClr val="dk1"/>
                </a:solidFill>
              </a:rPr>
              <a:t>Identify most likely cause + explain</a:t>
            </a:r>
            <a:endParaRPr sz="1277">
              <a:solidFill>
                <a:schemeClr val="dk1"/>
              </a:solidFill>
            </a:endParaRPr>
          </a:p>
          <a:p>
            <a:pPr marL="0" lvl="0" indent="0" algn="l" rtl="0">
              <a:lnSpc>
                <a:spcPct val="115000"/>
              </a:lnSpc>
              <a:spcBef>
                <a:spcPts val="1490"/>
              </a:spcBef>
              <a:spcAft>
                <a:spcPts val="0"/>
              </a:spcAft>
              <a:buClr>
                <a:schemeClr val="dk1"/>
              </a:buClr>
              <a:buSzPts val="1171"/>
              <a:buFont typeface="Arial"/>
              <a:buNone/>
            </a:pPr>
            <a:r>
              <a:rPr lang="en" sz="1277" b="1">
                <a:solidFill>
                  <a:schemeClr val="dk1"/>
                </a:solidFill>
              </a:rPr>
              <a:t>Learning:</a:t>
            </a:r>
            <a:endParaRPr sz="1277" b="1">
              <a:solidFill>
                <a:schemeClr val="dk1"/>
              </a:solidFill>
            </a:endParaRPr>
          </a:p>
          <a:p>
            <a:pPr marL="486607" lvl="0" indent="-324405" algn="l" rtl="0">
              <a:lnSpc>
                <a:spcPct val="115000"/>
              </a:lnSpc>
              <a:spcBef>
                <a:spcPts val="1277"/>
              </a:spcBef>
              <a:spcAft>
                <a:spcPts val="0"/>
              </a:spcAft>
              <a:buClr>
                <a:schemeClr val="dk1"/>
              </a:buClr>
              <a:buSzPts val="1277"/>
              <a:buChar char="●"/>
            </a:pPr>
            <a:r>
              <a:rPr lang="en" sz="1277">
                <a:solidFill>
                  <a:schemeClr val="dk1"/>
                </a:solidFill>
              </a:rPr>
              <a:t>Diagnostic thinking</a:t>
            </a:r>
            <a:endParaRPr sz="1277">
              <a:solidFill>
                <a:schemeClr val="dk1"/>
              </a:solidFill>
            </a:endParaRPr>
          </a:p>
          <a:p>
            <a:pPr marL="486607" lvl="0" indent="-324405" algn="l" rtl="0">
              <a:lnSpc>
                <a:spcPct val="115000"/>
              </a:lnSpc>
              <a:spcBef>
                <a:spcPts val="0"/>
              </a:spcBef>
              <a:spcAft>
                <a:spcPts val="0"/>
              </a:spcAft>
              <a:buClr>
                <a:schemeClr val="dk1"/>
              </a:buClr>
              <a:buSzPts val="1277"/>
              <a:buChar char="●"/>
            </a:pPr>
            <a:r>
              <a:rPr lang="en" sz="1277">
                <a:solidFill>
                  <a:schemeClr val="dk1"/>
                </a:solidFill>
              </a:rPr>
              <a:t>Real technician skill</a:t>
            </a:r>
            <a:endParaRPr sz="1277">
              <a:solidFill>
                <a:schemeClr val="dk1"/>
              </a:solidFill>
            </a:endParaRPr>
          </a:p>
          <a:p>
            <a:pPr marL="0" lvl="0" indent="0" algn="l" rtl="0">
              <a:lnSpc>
                <a:spcPct val="115000"/>
              </a:lnSpc>
              <a:spcBef>
                <a:spcPts val="1277"/>
              </a:spcBef>
              <a:spcAft>
                <a:spcPts val="0"/>
              </a:spcAft>
              <a:buNone/>
            </a:pPr>
            <a:endParaRPr sz="1277">
              <a:solidFill>
                <a:schemeClr val="dk1"/>
              </a:solidFill>
            </a:endParaRPr>
          </a:p>
          <a:p>
            <a:pPr marL="0" lvl="0" indent="0" algn="l" rtl="0">
              <a:spcBef>
                <a:spcPts val="1277"/>
              </a:spcBef>
              <a:spcAft>
                <a:spcPts val="0"/>
              </a:spcAft>
              <a:buNone/>
            </a:pPr>
            <a:endParaRPr sz="1277">
              <a:solidFill>
                <a:schemeClr val="dk2"/>
              </a:solidFill>
            </a:endParaRPr>
          </a:p>
        </p:txBody>
      </p:sp>
      <p:sp>
        <p:nvSpPr>
          <p:cNvPr id="441" name="Google Shape;441;p30"/>
          <p:cNvSpPr txBox="1">
            <a:spLocks noGrp="1"/>
          </p:cNvSpPr>
          <p:nvPr>
            <p:ph type="title" idx="4294967295"/>
          </p:nvPr>
        </p:nvSpPr>
        <p:spPr>
          <a:xfrm>
            <a:off x="1145326" y="178200"/>
            <a:ext cx="6554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dirty="0">
                <a:solidFill>
                  <a:srgbClr val="32695E"/>
                </a:solidFill>
                <a:latin typeface="Poppins"/>
                <a:ea typeface="Poppins"/>
                <a:cs typeface="Poppins"/>
                <a:sym typeface="Poppins"/>
              </a:rPr>
              <a:t>Activity:</a:t>
            </a:r>
            <a:r>
              <a:rPr lang="en" b="1" dirty="0">
                <a:solidFill>
                  <a:srgbClr val="32695E"/>
                </a:solidFill>
                <a:latin typeface="Poppins"/>
                <a:ea typeface="Poppins"/>
                <a:cs typeface="Poppins"/>
                <a:sym typeface="Poppins"/>
              </a:rPr>
              <a:t> “Failure Investigation”</a:t>
            </a:r>
            <a:endParaRPr b="1" dirty="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dirty="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dirty="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dirty="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dirty="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dirty="0">
              <a:solidFill>
                <a:srgbClr val="32695E"/>
              </a:solidFill>
              <a:latin typeface="Poppins"/>
              <a:ea typeface="Poppins"/>
              <a:cs typeface="Poppins"/>
              <a:sym typeface="Poppins"/>
            </a:endParaRPr>
          </a:p>
        </p:txBody>
      </p:sp>
      <p:pic>
        <p:nvPicPr>
          <p:cNvPr id="442" name="Google Shape;442;p30"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443" name="Google Shape;443;p30"/>
          <p:cNvSpPr/>
          <p:nvPr/>
        </p:nvSpPr>
        <p:spPr>
          <a:xfrm>
            <a:off x="-15244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AA4D596E-F1C8-82FF-4C61-04FEF5191E0F}"/>
              </a:ext>
            </a:extLst>
          </p:cNvPr>
          <p:cNvSpPr/>
          <p:nvPr/>
        </p:nvSpPr>
        <p:spPr>
          <a:xfrm>
            <a:off x="5080000" y="1857829"/>
            <a:ext cx="2977350" cy="13498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Mandavi – How do we plan to do this activity. Also, the answer is already given in the previous CYU.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1"/>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450" name="Google Shape;450;p31"/>
          <p:cNvSpPr txBox="1">
            <a:spLocks noGrp="1"/>
          </p:cNvSpPr>
          <p:nvPr>
            <p:ph type="title" idx="4294967295"/>
          </p:nvPr>
        </p:nvSpPr>
        <p:spPr>
          <a:xfrm>
            <a:off x="1558100" y="-210724"/>
            <a:ext cx="6347400" cy="203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br>
              <a:rPr lang="en" b="1">
                <a:solidFill>
                  <a:srgbClr val="2D4F48"/>
                </a:solidFill>
                <a:latin typeface="Poppins"/>
                <a:ea typeface="Poppins"/>
                <a:cs typeface="Poppins"/>
                <a:sym typeface="Poppins"/>
              </a:rPr>
            </a:br>
            <a:r>
              <a:rPr lang="en" b="1">
                <a:solidFill>
                  <a:srgbClr val="32695E"/>
                </a:solidFill>
                <a:latin typeface="Poppins"/>
                <a:ea typeface="Poppins"/>
                <a:cs typeface="Poppins"/>
                <a:sym typeface="Poppins"/>
              </a:rPr>
              <a:t>Best Practices of Wiring and Distribution board</a:t>
            </a:r>
            <a:endParaRPr b="1">
              <a:solidFill>
                <a:srgbClr val="2D4F48"/>
              </a:solidFill>
              <a:latin typeface="Poppins"/>
              <a:ea typeface="Poppins"/>
              <a:cs typeface="Poppins"/>
              <a:sym typeface="Poppins"/>
            </a:endParaRPr>
          </a:p>
        </p:txBody>
      </p:sp>
      <p:pic>
        <p:nvPicPr>
          <p:cNvPr id="451" name="Google Shape;451;p31" title="Onskills logo new.png"/>
          <p:cNvPicPr preferRelativeResize="0"/>
          <p:nvPr/>
        </p:nvPicPr>
        <p:blipFill rotWithShape="1">
          <a:blip r:embed="rId3">
            <a:alphaModFix/>
          </a:blip>
          <a:srcRect/>
          <a:stretch/>
        </p:blipFill>
        <p:spPr>
          <a:xfrm>
            <a:off x="797200" y="262518"/>
            <a:ext cx="682074" cy="682074"/>
          </a:xfrm>
          <a:prstGeom prst="rect">
            <a:avLst/>
          </a:prstGeom>
          <a:noFill/>
          <a:ln>
            <a:noFill/>
          </a:ln>
        </p:spPr>
      </p:pic>
      <p:sp>
        <p:nvSpPr>
          <p:cNvPr id="452" name="Google Shape;452;p31"/>
          <p:cNvSpPr/>
          <p:nvPr/>
        </p:nvSpPr>
        <p:spPr>
          <a:xfrm>
            <a:off x="0" y="5002925"/>
            <a:ext cx="9144000" cy="1407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1"/>
          <p:cNvSpPr txBox="1"/>
          <p:nvPr/>
        </p:nvSpPr>
        <p:spPr>
          <a:xfrm>
            <a:off x="1037231" y="3983200"/>
            <a:ext cx="397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Connect system to distribution board</a:t>
            </a:r>
            <a:endParaRPr b="1">
              <a:solidFill>
                <a:srgbClr val="2D4F48"/>
              </a:solidFill>
              <a:latin typeface="Poppins"/>
              <a:ea typeface="Poppins"/>
              <a:cs typeface="Poppins"/>
              <a:sym typeface="Poppins"/>
            </a:endParaRPr>
          </a:p>
        </p:txBody>
      </p:sp>
      <p:sp>
        <p:nvSpPr>
          <p:cNvPr id="454" name="Google Shape;454;p31"/>
          <p:cNvSpPr/>
          <p:nvPr/>
        </p:nvSpPr>
        <p:spPr>
          <a:xfrm>
            <a:off x="677652" y="4020274"/>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455" name="Google Shape;455;p31"/>
          <p:cNvGrpSpPr/>
          <p:nvPr/>
        </p:nvGrpSpPr>
        <p:grpSpPr>
          <a:xfrm>
            <a:off x="709614" y="4052211"/>
            <a:ext cx="304661" cy="304661"/>
            <a:chOff x="1382732" y="2085555"/>
            <a:chExt cx="516900" cy="516900"/>
          </a:xfrm>
        </p:grpSpPr>
        <p:sp>
          <p:nvSpPr>
            <p:cNvPr id="456" name="Google Shape;456;p31"/>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457" name="Google Shape;457;p31"/>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458" name="Google Shape;458;p31"/>
          <p:cNvSpPr/>
          <p:nvPr/>
        </p:nvSpPr>
        <p:spPr>
          <a:xfrm>
            <a:off x="4938672" y="4026525"/>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b="0" i="0" u="none" strike="noStrike" cap="none">
              <a:solidFill>
                <a:srgbClr val="000000"/>
              </a:solidFill>
              <a:latin typeface="Arial"/>
              <a:ea typeface="Arial"/>
              <a:cs typeface="Arial"/>
              <a:sym typeface="Arial"/>
            </a:endParaRPr>
          </a:p>
        </p:txBody>
      </p:sp>
      <p:grpSp>
        <p:nvGrpSpPr>
          <p:cNvPr id="459" name="Google Shape;459;p31"/>
          <p:cNvGrpSpPr/>
          <p:nvPr/>
        </p:nvGrpSpPr>
        <p:grpSpPr>
          <a:xfrm>
            <a:off x="4970635" y="4058462"/>
            <a:ext cx="304661" cy="304661"/>
            <a:chOff x="1382732" y="2085555"/>
            <a:chExt cx="516900" cy="516900"/>
          </a:xfrm>
        </p:grpSpPr>
        <p:sp>
          <p:nvSpPr>
            <p:cNvPr id="460" name="Google Shape;460;p31"/>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b="0" i="0" u="none" strike="noStrike" cap="none">
                <a:solidFill>
                  <a:srgbClr val="000000"/>
                </a:solidFill>
                <a:latin typeface="Arial"/>
                <a:ea typeface="Arial"/>
                <a:cs typeface="Arial"/>
                <a:sym typeface="Arial"/>
              </a:endParaRPr>
            </a:p>
          </p:txBody>
        </p:sp>
        <p:sp>
          <p:nvSpPr>
            <p:cNvPr id="461" name="Google Shape;461;p31"/>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b="0" i="0" u="none" strike="noStrike" cap="none">
                <a:solidFill>
                  <a:srgbClr val="000000"/>
                </a:solidFill>
                <a:latin typeface="Arial"/>
                <a:ea typeface="Arial"/>
                <a:cs typeface="Arial"/>
                <a:sym typeface="Arial"/>
              </a:endParaRPr>
            </a:p>
          </p:txBody>
        </p:sp>
      </p:grpSp>
      <p:sp>
        <p:nvSpPr>
          <p:cNvPr id="462" name="Google Shape;462;p31"/>
          <p:cNvSpPr txBox="1"/>
          <p:nvPr/>
        </p:nvSpPr>
        <p:spPr>
          <a:xfrm>
            <a:off x="5275297" y="3995092"/>
            <a:ext cx="408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Ensure safe and organized wiring</a:t>
            </a:r>
            <a:endParaRPr/>
          </a:p>
        </p:txBody>
      </p:sp>
      <p:sp>
        <p:nvSpPr>
          <p:cNvPr id="463" name="Google Shape;463;p31"/>
          <p:cNvSpPr txBox="1"/>
          <p:nvPr/>
        </p:nvSpPr>
        <p:spPr>
          <a:xfrm>
            <a:off x="1156975" y="1577050"/>
            <a:ext cx="52794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br>
              <a:rPr lang="en" sz="1800">
                <a:solidFill>
                  <a:schemeClr val="dk2"/>
                </a:solidFill>
              </a:rPr>
            </a:br>
            <a:r>
              <a:rPr lang="en" sz="1800" u="sng">
                <a:solidFill>
                  <a:schemeClr val="hlink"/>
                </a:solidFill>
                <a:hlinkClick r:id="rId4"/>
              </a:rPr>
              <a:t>https://youtu.be/jQ5WB7-ftIs</a:t>
            </a:r>
            <a:r>
              <a:rPr lang="en" sz="1800">
                <a:solidFill>
                  <a:schemeClr val="dk2"/>
                </a:solidFill>
              </a:rPr>
              <a:t> to be merged at 0:42 to 6:20 with </a:t>
            </a:r>
            <a:r>
              <a:rPr lang="en" sz="1800" u="sng">
                <a:solidFill>
                  <a:schemeClr val="hlink"/>
                </a:solidFill>
                <a:hlinkClick r:id="rId5"/>
              </a:rPr>
              <a:t>https://youtu.be/1hcKMxpyzUw</a:t>
            </a:r>
            <a:r>
              <a:rPr lang="en" sz="1800">
                <a:solidFill>
                  <a:schemeClr val="dk2"/>
                </a:solidFill>
              </a:rPr>
              <a:t> at 1: 02 to 10:15</a:t>
            </a:r>
            <a:br>
              <a:rPr lang="en" sz="1800">
                <a:solidFill>
                  <a:schemeClr val="dk2"/>
                </a:solidFill>
              </a:rPr>
            </a:br>
            <a:br>
              <a:rPr lang="en" sz="1800">
                <a:solidFill>
                  <a:schemeClr val="dk2"/>
                </a:solidFill>
              </a:rPr>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2"/>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470" name="Google Shape;470;p32"/>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32"/>
          <p:cNvSpPr txBox="1"/>
          <p:nvPr/>
        </p:nvSpPr>
        <p:spPr>
          <a:xfrm>
            <a:off x="880022" y="3983200"/>
            <a:ext cx="397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Inspect installation for safety and compliance</a:t>
            </a:r>
            <a:endParaRPr b="1">
              <a:solidFill>
                <a:srgbClr val="2D4F48"/>
              </a:solidFill>
              <a:latin typeface="Poppins"/>
              <a:ea typeface="Poppins"/>
              <a:cs typeface="Poppins"/>
              <a:sym typeface="Poppins"/>
            </a:endParaRPr>
          </a:p>
        </p:txBody>
      </p:sp>
      <p:sp>
        <p:nvSpPr>
          <p:cNvPr id="472" name="Google Shape;472;p32"/>
          <p:cNvSpPr/>
          <p:nvPr/>
        </p:nvSpPr>
        <p:spPr>
          <a:xfrm>
            <a:off x="520443" y="4020274"/>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473" name="Google Shape;473;p32"/>
          <p:cNvGrpSpPr/>
          <p:nvPr/>
        </p:nvGrpSpPr>
        <p:grpSpPr>
          <a:xfrm>
            <a:off x="552405" y="4052211"/>
            <a:ext cx="304661" cy="304661"/>
            <a:chOff x="1382732" y="2085555"/>
            <a:chExt cx="516900" cy="516900"/>
          </a:xfrm>
        </p:grpSpPr>
        <p:sp>
          <p:nvSpPr>
            <p:cNvPr id="474" name="Google Shape;474;p32"/>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475" name="Google Shape;475;p32"/>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476" name="Google Shape;476;p32"/>
          <p:cNvSpPr/>
          <p:nvPr/>
        </p:nvSpPr>
        <p:spPr>
          <a:xfrm>
            <a:off x="4938672" y="4026525"/>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477" name="Google Shape;477;p32"/>
          <p:cNvGrpSpPr/>
          <p:nvPr/>
        </p:nvGrpSpPr>
        <p:grpSpPr>
          <a:xfrm>
            <a:off x="4970635" y="4058462"/>
            <a:ext cx="304661" cy="304661"/>
            <a:chOff x="1382732" y="2085555"/>
            <a:chExt cx="516900" cy="516900"/>
          </a:xfrm>
        </p:grpSpPr>
        <p:sp>
          <p:nvSpPr>
            <p:cNvPr id="478" name="Google Shape;478;p32"/>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479" name="Google Shape;479;p32"/>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480" name="Google Shape;480;p32"/>
          <p:cNvSpPr txBox="1"/>
          <p:nvPr/>
        </p:nvSpPr>
        <p:spPr>
          <a:xfrm>
            <a:off x="5275297" y="3985844"/>
            <a:ext cx="408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Verify system before approval and operation</a:t>
            </a:r>
            <a:endParaRPr/>
          </a:p>
        </p:txBody>
      </p:sp>
      <p:sp>
        <p:nvSpPr>
          <p:cNvPr id="481" name="Google Shape;481;p32"/>
          <p:cNvSpPr txBox="1"/>
          <p:nvPr/>
        </p:nvSpPr>
        <p:spPr>
          <a:xfrm>
            <a:off x="1376425" y="1669688"/>
            <a:ext cx="5215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br>
              <a:rPr lang="en" sz="1800">
                <a:solidFill>
                  <a:schemeClr val="dk2"/>
                </a:solidFill>
              </a:rPr>
            </a:br>
            <a:r>
              <a:rPr lang="en" sz="1800" u="sng">
                <a:solidFill>
                  <a:schemeClr val="accent5"/>
                </a:solidFill>
                <a:hlinkClick r:id="rId3">
                  <a:extLst>
                    <a:ext uri="{A12FA001-AC4F-418D-AE19-62706E023703}">
                      <ahyp:hlinkClr xmlns:ahyp="http://schemas.microsoft.com/office/drawing/2018/hyperlinkcolor" val="tx"/>
                    </a:ext>
                  </a:extLst>
                </a:hlinkClick>
              </a:rPr>
              <a:t>PM Surya Ghar Full Video</a:t>
            </a:r>
            <a:endParaRPr sz="1800">
              <a:solidFill>
                <a:schemeClr val="dk2"/>
              </a:solidFill>
            </a:endParaRPr>
          </a:p>
          <a:p>
            <a:pPr marL="0" lvl="0" indent="0" algn="l" rtl="0">
              <a:spcBef>
                <a:spcPts val="0"/>
              </a:spcBef>
              <a:spcAft>
                <a:spcPts val="0"/>
              </a:spcAft>
              <a:buNone/>
            </a:pPr>
            <a:br>
              <a:rPr lang="en" sz="1800">
                <a:solidFill>
                  <a:schemeClr val="dk2"/>
                </a:solidFill>
              </a:rPr>
            </a:br>
            <a:r>
              <a:rPr lang="en" sz="1800">
                <a:solidFill>
                  <a:schemeClr val="dk2"/>
                </a:solidFill>
              </a:rPr>
              <a:t>14:55 seconds to 22:18 </a:t>
            </a:r>
            <a:endParaRPr sz="1800">
              <a:solidFill>
                <a:schemeClr val="dk2"/>
              </a:solidFill>
            </a:endParaRPr>
          </a:p>
        </p:txBody>
      </p:sp>
      <p:sp>
        <p:nvSpPr>
          <p:cNvPr id="482" name="Google Shape;482;p32"/>
          <p:cNvSpPr txBox="1">
            <a:spLocks noGrp="1"/>
          </p:cNvSpPr>
          <p:nvPr>
            <p:ph type="title" idx="4294967295"/>
          </p:nvPr>
        </p:nvSpPr>
        <p:spPr>
          <a:xfrm>
            <a:off x="1145326" y="178200"/>
            <a:ext cx="6554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System Inspection &amp; Approval</a:t>
            </a:r>
            <a:endParaRPr b="1">
              <a:solidFill>
                <a:srgbClr val="2D4F48"/>
              </a:solidFill>
              <a:latin typeface="Helvetica Neue"/>
              <a:ea typeface="Helvetica Neue"/>
              <a:cs typeface="Helvetica Neue"/>
              <a:sym typeface="Helvetica Neue"/>
            </a:endParaRPr>
          </a:p>
        </p:txBody>
      </p:sp>
      <p:pic>
        <p:nvPicPr>
          <p:cNvPr id="483" name="Google Shape;483;p32" title="Onskills logo new.png"/>
          <p:cNvPicPr preferRelativeResize="0"/>
          <p:nvPr/>
        </p:nvPicPr>
        <p:blipFill rotWithShape="1">
          <a:blip r:embed="rId4">
            <a:alphaModFix/>
          </a:blip>
          <a:srcRect/>
          <a:stretch/>
        </p:blipFill>
        <p:spPr>
          <a:xfrm>
            <a:off x="266676" y="162835"/>
            <a:ext cx="682074" cy="682074"/>
          </a:xfrm>
          <a:prstGeom prst="rect">
            <a:avLst/>
          </a:prstGeom>
          <a:noFill/>
          <a:ln>
            <a:noFill/>
          </a:ln>
        </p:spPr>
      </p:pic>
      <p:sp>
        <p:nvSpPr>
          <p:cNvPr id="484" name="Google Shape;484;p32"/>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5" name="Google Shape;485;p32"/>
          <p:cNvPicPr preferRelativeResize="0"/>
          <p:nvPr/>
        </p:nvPicPr>
        <p:blipFill>
          <a:blip r:embed="rId5">
            <a:alphaModFix amt="12000"/>
          </a:blip>
          <a:stretch>
            <a:fillRect/>
          </a:stretch>
        </p:blipFill>
        <p:spPr>
          <a:xfrm>
            <a:off x="8159750" y="4257075"/>
            <a:ext cx="682075" cy="682075"/>
          </a:xfrm>
          <a:prstGeom prst="rect">
            <a:avLst/>
          </a:prstGeom>
          <a:noFill/>
          <a:ln>
            <a:noFill/>
          </a:ln>
        </p:spPr>
      </p:pic>
      <p:pic>
        <p:nvPicPr>
          <p:cNvPr id="486" name="Google Shape;486;p32"/>
          <p:cNvPicPr preferRelativeResize="0"/>
          <p:nvPr/>
        </p:nvPicPr>
        <p:blipFill>
          <a:blip r:embed="rId5">
            <a:alphaModFix amt="12000"/>
          </a:blip>
          <a:stretch>
            <a:fillRect/>
          </a:stretch>
        </p:blipFill>
        <p:spPr>
          <a:xfrm rot="10800000">
            <a:off x="396875" y="4257075"/>
            <a:ext cx="682075" cy="682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3"/>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492" name="Google Shape;492;p33"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493" name="Google Shape;493;p33"/>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Before approving a newly installed solar system, officials mainly inspect for:</a:t>
            </a:r>
            <a:endParaRPr>
              <a:solidFill>
                <a:schemeClr val="dk1"/>
              </a:solidFill>
              <a:latin typeface="Poppins"/>
              <a:ea typeface="Poppins"/>
              <a:cs typeface="Poppins"/>
              <a:sym typeface="Poppins"/>
            </a:endParaRPr>
          </a:p>
        </p:txBody>
      </p:sp>
      <p:sp>
        <p:nvSpPr>
          <p:cNvPr id="494" name="Google Shape;494;p33"/>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A. Decorative appearance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B. Safety and compliance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 Mobile network signal</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D. Weather forecast</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Correct Answer: B</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495" name="Google Shape;495;p33"/>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496" name="Google Shape;496;p33"/>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7" name="Google Shape;497;p33"/>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498" name="Google Shape;498;p33"/>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4"/>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505" name="Google Shape;505;p34"/>
          <p:cNvSpPr txBox="1"/>
          <p:nvPr/>
        </p:nvSpPr>
        <p:spPr>
          <a:xfrm>
            <a:off x="1061125" y="1093175"/>
            <a:ext cx="7776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solidFill>
                  <a:srgbClr val="2D4F48"/>
                </a:solidFill>
                <a:latin typeface="Poppins"/>
                <a:ea typeface="Poppins"/>
                <a:cs typeface="Poppins"/>
                <a:sym typeface="Poppins"/>
              </a:rPr>
              <a:t>Objective: Students identify and fix connection issues</a:t>
            </a:r>
            <a:endParaRPr b="1">
              <a:solidFill>
                <a:srgbClr val="2D4F48"/>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rgbClr val="2D4F48"/>
              </a:solidFill>
              <a:latin typeface="Poppins"/>
              <a:ea typeface="Poppins"/>
              <a:cs typeface="Poppins"/>
              <a:sym typeface="Poppins"/>
            </a:endParaRPr>
          </a:p>
          <a:p>
            <a:pPr marL="0" lvl="0" indent="0" algn="l" rtl="0">
              <a:spcBef>
                <a:spcPts val="0"/>
              </a:spcBef>
              <a:spcAft>
                <a:spcPts val="0"/>
              </a:spcAft>
              <a:buNone/>
            </a:pPr>
            <a:endParaRPr b="1">
              <a:solidFill>
                <a:srgbClr val="2D4F48"/>
              </a:solidFill>
              <a:latin typeface="Poppins"/>
              <a:ea typeface="Poppins"/>
              <a:cs typeface="Poppins"/>
              <a:sym typeface="Poppins"/>
            </a:endParaRPr>
          </a:p>
        </p:txBody>
      </p:sp>
      <p:sp>
        <p:nvSpPr>
          <p:cNvPr id="506" name="Google Shape;506;p34"/>
          <p:cNvSpPr/>
          <p:nvPr/>
        </p:nvSpPr>
        <p:spPr>
          <a:xfrm>
            <a:off x="520443" y="1123612"/>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507" name="Google Shape;507;p34"/>
          <p:cNvGrpSpPr/>
          <p:nvPr/>
        </p:nvGrpSpPr>
        <p:grpSpPr>
          <a:xfrm>
            <a:off x="552468" y="1155636"/>
            <a:ext cx="304661" cy="304661"/>
            <a:chOff x="1382838" y="-2828892"/>
            <a:chExt cx="516900" cy="516900"/>
          </a:xfrm>
        </p:grpSpPr>
        <p:sp>
          <p:nvSpPr>
            <p:cNvPr id="508" name="Google Shape;508;p34"/>
            <p:cNvSpPr/>
            <p:nvPr/>
          </p:nvSpPr>
          <p:spPr>
            <a:xfrm>
              <a:off x="1382838" y="-2828892"/>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509" name="Google Shape;509;p34"/>
            <p:cNvSpPr/>
            <p:nvPr/>
          </p:nvSpPr>
          <p:spPr>
            <a:xfrm>
              <a:off x="1427593" y="-2773937"/>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510" name="Google Shape;510;p34"/>
          <p:cNvSpPr txBox="1"/>
          <p:nvPr/>
        </p:nvSpPr>
        <p:spPr>
          <a:xfrm>
            <a:off x="1086650" y="2128025"/>
            <a:ext cx="2372400" cy="6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511" name="Google Shape;511;p34"/>
          <p:cNvSpPr txBox="1"/>
          <p:nvPr/>
        </p:nvSpPr>
        <p:spPr>
          <a:xfrm>
            <a:off x="1106125" y="1683925"/>
            <a:ext cx="3666000" cy="324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chemeClr val="dk1"/>
                </a:solidFill>
                <a:latin typeface="Poppins"/>
                <a:ea typeface="Poppins"/>
                <a:cs typeface="Poppins"/>
                <a:sym typeface="Poppins"/>
              </a:rPr>
              <a:t>Setup: </a:t>
            </a:r>
            <a:r>
              <a:rPr lang="en" sz="1100">
                <a:solidFill>
                  <a:schemeClr val="dk1"/>
                </a:solidFill>
                <a:latin typeface="Poppins"/>
                <a:ea typeface="Poppins"/>
                <a:cs typeface="Poppins"/>
                <a:sym typeface="Poppins"/>
              </a:rPr>
              <a:t>Use:</a:t>
            </a:r>
            <a:endParaRPr sz="1100">
              <a:solidFill>
                <a:schemeClr val="dk1"/>
              </a:solidFill>
              <a:latin typeface="Poppins"/>
              <a:ea typeface="Poppins"/>
              <a:cs typeface="Poppins"/>
              <a:sym typeface="Poppins"/>
            </a:endParaRPr>
          </a:p>
          <a:p>
            <a:pPr marL="914400" lvl="1"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2 wires (or ropes)</a:t>
            </a:r>
            <a:endParaRPr sz="1100">
              <a:solidFill>
                <a:schemeClr val="dk1"/>
              </a:solidFill>
              <a:latin typeface="Poppins"/>
              <a:ea typeface="Poppins"/>
              <a:cs typeface="Poppins"/>
              <a:sym typeface="Poppins"/>
            </a:endParaRPr>
          </a:p>
          <a:p>
            <a:pPr marL="914400" lvl="1"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2 labels: “Battery +” and “Battery –”</a:t>
            </a:r>
            <a:endParaRPr sz="1100">
              <a:solidFill>
                <a:schemeClr val="dk1"/>
              </a:solidFill>
              <a:latin typeface="Poppins"/>
              <a:ea typeface="Poppins"/>
              <a:cs typeface="Poppins"/>
              <a:sym typeface="Poppins"/>
            </a:endParaRPr>
          </a:p>
          <a:p>
            <a:pPr marL="914400" lvl="1"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1 “Inverter” label</a:t>
            </a:r>
            <a:endParaRPr sz="1100">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latin typeface="Poppins"/>
                <a:ea typeface="Poppins"/>
                <a:cs typeface="Poppins"/>
                <a:sym typeface="Poppins"/>
              </a:rPr>
              <a:t>Create </a:t>
            </a:r>
            <a:r>
              <a:rPr lang="en" sz="1100" b="1">
                <a:solidFill>
                  <a:schemeClr val="dk1"/>
                </a:solidFill>
                <a:latin typeface="Poppins"/>
                <a:ea typeface="Poppins"/>
                <a:cs typeface="Poppins"/>
                <a:sym typeface="Poppins"/>
              </a:rPr>
              <a:t>2 setups</a:t>
            </a:r>
            <a:r>
              <a:rPr lang="en" sz="1100">
                <a:solidFill>
                  <a:schemeClr val="dk1"/>
                </a:solidFill>
                <a:latin typeface="Poppins"/>
                <a:ea typeface="Poppins"/>
                <a:cs typeface="Poppins"/>
                <a:sym typeface="Poppins"/>
              </a:rPr>
              <a:t> in front of class:</a:t>
            </a:r>
            <a:endParaRPr sz="1100">
              <a:solidFill>
                <a:schemeClr val="dk1"/>
              </a:solidFill>
              <a:latin typeface="Poppins"/>
              <a:ea typeface="Poppins"/>
              <a:cs typeface="Poppins"/>
              <a:sym typeface="Poppins"/>
            </a:endParaRPr>
          </a:p>
          <a:p>
            <a:pPr marL="914400" lvl="1"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One correct</a:t>
            </a:r>
            <a:endParaRPr sz="1100">
              <a:solidFill>
                <a:schemeClr val="dk1"/>
              </a:solidFill>
              <a:latin typeface="Poppins"/>
              <a:ea typeface="Poppins"/>
              <a:cs typeface="Poppins"/>
              <a:sym typeface="Poppins"/>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latin typeface="Poppins"/>
                <a:ea typeface="Poppins"/>
                <a:cs typeface="Poppins"/>
                <a:sym typeface="Poppins"/>
              </a:rPr>
              <a:t>One with </a:t>
            </a:r>
            <a:r>
              <a:rPr lang="en" sz="1100" b="1">
                <a:solidFill>
                  <a:schemeClr val="dk1"/>
                </a:solidFill>
                <a:latin typeface="Poppins"/>
                <a:ea typeface="Poppins"/>
                <a:cs typeface="Poppins"/>
                <a:sym typeface="Poppins"/>
              </a:rPr>
              <a:t>loose / wrong connection</a:t>
            </a:r>
            <a:endParaRPr sz="11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latin typeface="Poppins"/>
                <a:ea typeface="Poppins"/>
                <a:cs typeface="Poppins"/>
                <a:sym typeface="Poppins"/>
              </a:rPr>
              <a:t>Step 1: Divide class into groups</a:t>
            </a:r>
            <a:endParaRPr sz="11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Poppins"/>
                <a:ea typeface="Poppins"/>
                <a:cs typeface="Poppins"/>
                <a:sym typeface="Poppins"/>
              </a:rPr>
              <a:t>Each group sends </a:t>
            </a:r>
            <a:r>
              <a:rPr lang="en" sz="1100" b="1">
                <a:solidFill>
                  <a:schemeClr val="dk1"/>
                </a:solidFill>
                <a:latin typeface="Poppins"/>
                <a:ea typeface="Poppins"/>
                <a:cs typeface="Poppins"/>
                <a:sym typeface="Poppins"/>
              </a:rPr>
              <a:t>1 “technician”</a:t>
            </a:r>
            <a:endParaRPr sz="11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latin typeface="Poppins"/>
                <a:ea typeface="Poppins"/>
                <a:cs typeface="Poppins"/>
                <a:sym typeface="Poppins"/>
              </a:rPr>
              <a:t>Step 2: Task</a:t>
            </a:r>
            <a:endParaRPr sz="11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100">
                <a:solidFill>
                  <a:schemeClr val="dk1"/>
                </a:solidFill>
                <a:latin typeface="Poppins"/>
                <a:ea typeface="Poppins"/>
                <a:cs typeface="Poppins"/>
                <a:sym typeface="Poppins"/>
              </a:rPr>
              <a:t>Technician must: Inspect setup and decide:</a:t>
            </a:r>
            <a:endParaRPr sz="1100">
              <a:solidFill>
                <a:schemeClr val="dk1"/>
              </a:solidFill>
              <a:latin typeface="Poppins"/>
              <a:ea typeface="Poppins"/>
              <a:cs typeface="Poppins"/>
              <a:sym typeface="Poppins"/>
            </a:endParaRPr>
          </a:p>
          <a:p>
            <a:pPr marL="457200" lvl="0" indent="-298450" algn="l" rtl="0">
              <a:lnSpc>
                <a:spcPct val="100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Safe / Unsafe</a:t>
            </a:r>
            <a:endParaRPr sz="1100">
              <a:solidFill>
                <a:schemeClr val="dk1"/>
              </a:solidFill>
              <a:latin typeface="Poppins"/>
              <a:ea typeface="Poppins"/>
              <a:cs typeface="Poppins"/>
              <a:sym typeface="Poppins"/>
            </a:endParaRPr>
          </a:p>
          <a:p>
            <a:pPr marL="457200" lvl="0" indent="-298450" algn="l" rtl="0">
              <a:lnSpc>
                <a:spcPct val="100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Fix it physically</a:t>
            </a:r>
            <a:endParaRPr sz="110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endParaRPr sz="110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r>
              <a:rPr lang="en" sz="1100" b="1">
                <a:solidFill>
                  <a:schemeClr val="dk1"/>
                </a:solidFill>
                <a:latin typeface="Poppins"/>
                <a:ea typeface="Poppins"/>
                <a:cs typeface="Poppins"/>
                <a:sym typeface="Poppins"/>
              </a:rPr>
              <a:t>Step 3: Time pressure</a:t>
            </a:r>
            <a:endParaRPr sz="1100" b="1">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r>
              <a:rPr lang="en" sz="1100">
                <a:solidFill>
                  <a:schemeClr val="dk1"/>
                </a:solidFill>
                <a:latin typeface="Poppins"/>
                <a:ea typeface="Poppins"/>
                <a:cs typeface="Poppins"/>
                <a:sym typeface="Poppins"/>
              </a:rPr>
              <a:t>Give </a:t>
            </a:r>
            <a:r>
              <a:rPr lang="en" sz="1100" b="1">
                <a:solidFill>
                  <a:schemeClr val="dk1"/>
                </a:solidFill>
                <a:latin typeface="Poppins"/>
                <a:ea typeface="Poppins"/>
                <a:cs typeface="Poppins"/>
                <a:sym typeface="Poppins"/>
              </a:rPr>
              <a:t>30-45 seconds per student</a:t>
            </a:r>
            <a:endParaRPr sz="11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endParaRPr sz="1100">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endParaRPr sz="1100">
              <a:solidFill>
                <a:schemeClr val="dk1"/>
              </a:solidFill>
              <a:latin typeface="Poppins"/>
              <a:ea typeface="Poppins"/>
              <a:cs typeface="Poppins"/>
              <a:sym typeface="Poppins"/>
            </a:endParaRPr>
          </a:p>
          <a:p>
            <a:pPr marL="0" lvl="0" indent="0" algn="l" rtl="0">
              <a:spcBef>
                <a:spcPts val="1200"/>
              </a:spcBef>
              <a:spcAft>
                <a:spcPts val="0"/>
              </a:spcAft>
              <a:buNone/>
            </a:pPr>
            <a:endParaRPr sz="1100">
              <a:solidFill>
                <a:schemeClr val="dk2"/>
              </a:solidFill>
              <a:latin typeface="Poppins"/>
              <a:ea typeface="Poppins"/>
              <a:cs typeface="Poppins"/>
              <a:sym typeface="Poppins"/>
            </a:endParaRPr>
          </a:p>
        </p:txBody>
      </p:sp>
      <p:sp>
        <p:nvSpPr>
          <p:cNvPr id="512" name="Google Shape;512;p34"/>
          <p:cNvSpPr txBox="1"/>
          <p:nvPr/>
        </p:nvSpPr>
        <p:spPr>
          <a:xfrm>
            <a:off x="5469500" y="1683925"/>
            <a:ext cx="3515400" cy="36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Clr>
                <a:schemeClr val="dk1"/>
              </a:buClr>
              <a:buSzPts val="1100"/>
              <a:buFont typeface="Arial"/>
              <a:buNone/>
            </a:pPr>
            <a:r>
              <a:rPr lang="en" sz="1100" b="1">
                <a:solidFill>
                  <a:schemeClr val="dk1"/>
                </a:solidFill>
                <a:latin typeface="Poppins"/>
                <a:ea typeface="Poppins"/>
                <a:cs typeface="Poppins"/>
                <a:sym typeface="Poppins"/>
              </a:rPr>
              <a:t>Step 4: Class votes</a:t>
            </a:r>
            <a:endParaRPr sz="1100" b="1">
              <a:solidFill>
                <a:schemeClr val="dk1"/>
              </a:solidFill>
              <a:latin typeface="Poppins"/>
              <a:ea typeface="Poppins"/>
              <a:cs typeface="Poppins"/>
              <a:sym typeface="Poppins"/>
            </a:endParaRPr>
          </a:p>
          <a:p>
            <a:pPr marL="457200" lvl="0" indent="-298450" algn="l" rtl="0">
              <a:lnSpc>
                <a:spcPct val="115000"/>
              </a:lnSpc>
              <a:spcBef>
                <a:spcPts val="120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Was it correct?</a:t>
            </a:r>
            <a:endParaRPr sz="1100">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What mistake was there?</a:t>
            </a:r>
            <a:endParaRPr sz="1100">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r>
              <a:rPr lang="en" sz="1100">
                <a:solidFill>
                  <a:schemeClr val="dk1"/>
                </a:solidFill>
                <a:latin typeface="Poppins"/>
                <a:ea typeface="Poppins"/>
                <a:cs typeface="Poppins"/>
                <a:sym typeface="Poppins"/>
              </a:rPr>
              <a:t>Ask:</a:t>
            </a:r>
            <a:endParaRPr sz="1100">
              <a:solidFill>
                <a:schemeClr val="dk1"/>
              </a:solidFill>
              <a:latin typeface="Poppins"/>
              <a:ea typeface="Poppins"/>
              <a:cs typeface="Poppins"/>
              <a:sym typeface="Poppins"/>
            </a:endParaRPr>
          </a:p>
          <a:p>
            <a:pPr marL="457200" lvl="0" indent="-298450" algn="l" rtl="0">
              <a:lnSpc>
                <a:spcPct val="115000"/>
              </a:lnSpc>
              <a:spcBef>
                <a:spcPts val="120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What was wrong?</a:t>
            </a:r>
            <a:endParaRPr sz="1100">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What could happen if not fixed?</a:t>
            </a:r>
            <a:endParaRPr sz="1100">
              <a:solidFill>
                <a:schemeClr val="dk1"/>
              </a:solidFill>
              <a:latin typeface="Poppins"/>
              <a:ea typeface="Poppins"/>
              <a:cs typeface="Poppins"/>
              <a:sym typeface="Poppins"/>
            </a:endParaRPr>
          </a:p>
          <a:p>
            <a:pPr marL="0" lvl="0" indent="0" algn="l" rtl="0">
              <a:lnSpc>
                <a:spcPct val="115000"/>
              </a:lnSpc>
              <a:spcBef>
                <a:spcPts val="1800"/>
              </a:spcBef>
              <a:spcAft>
                <a:spcPts val="0"/>
              </a:spcAft>
              <a:buNone/>
            </a:pPr>
            <a:r>
              <a:rPr lang="en" sz="1100" b="1">
                <a:solidFill>
                  <a:schemeClr val="dk1"/>
                </a:solidFill>
                <a:latin typeface="Poppins"/>
                <a:ea typeface="Poppins"/>
                <a:cs typeface="Poppins"/>
                <a:sym typeface="Poppins"/>
              </a:rPr>
              <a:t>Learning Outcome</a:t>
            </a:r>
            <a:endParaRPr sz="1100" b="1">
              <a:solidFill>
                <a:schemeClr val="dk1"/>
              </a:solidFill>
              <a:latin typeface="Poppins"/>
              <a:ea typeface="Poppins"/>
              <a:cs typeface="Poppins"/>
              <a:sym typeface="Poppins"/>
            </a:endParaRPr>
          </a:p>
          <a:p>
            <a:pPr marL="457200" lvl="0" indent="-298450" algn="l" rtl="0">
              <a:lnSpc>
                <a:spcPct val="115000"/>
              </a:lnSpc>
              <a:spcBef>
                <a:spcPts val="120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Recognize loose/wrong connections</a:t>
            </a:r>
            <a:endParaRPr sz="1100">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Take action, not just explain</a:t>
            </a:r>
            <a:endParaRPr sz="1100">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Understand real-site urgency</a:t>
            </a:r>
            <a:endParaRPr sz="1100">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Builds confidence</a:t>
            </a:r>
            <a:endParaRPr sz="1100">
              <a:solidFill>
                <a:schemeClr val="dk1"/>
              </a:solidFill>
              <a:latin typeface="Poppins"/>
              <a:ea typeface="Poppins"/>
              <a:cs typeface="Poppins"/>
              <a:sym typeface="Poppins"/>
            </a:endParaRPr>
          </a:p>
          <a:p>
            <a:pPr marL="0" lvl="0" indent="0" algn="l" rtl="0">
              <a:spcBef>
                <a:spcPts val="1200"/>
              </a:spcBef>
              <a:spcAft>
                <a:spcPts val="0"/>
              </a:spcAft>
              <a:buNone/>
            </a:pPr>
            <a:endParaRPr sz="1800">
              <a:solidFill>
                <a:schemeClr val="dk2"/>
              </a:solidFill>
              <a:latin typeface="Poppins"/>
              <a:ea typeface="Poppins"/>
              <a:cs typeface="Poppins"/>
              <a:sym typeface="Poppins"/>
            </a:endParaRPr>
          </a:p>
        </p:txBody>
      </p:sp>
      <p:sp>
        <p:nvSpPr>
          <p:cNvPr id="513" name="Google Shape;513;p34"/>
          <p:cNvSpPr txBox="1">
            <a:spLocks noGrp="1"/>
          </p:cNvSpPr>
          <p:nvPr>
            <p:ph type="title" idx="4294967295"/>
          </p:nvPr>
        </p:nvSpPr>
        <p:spPr>
          <a:xfrm>
            <a:off x="1145325" y="178200"/>
            <a:ext cx="71820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32695E"/>
                </a:solidFill>
                <a:latin typeface="Poppins"/>
                <a:ea typeface="Poppins"/>
                <a:cs typeface="Poppins"/>
                <a:sym typeface="Poppins"/>
              </a:rPr>
              <a:t>Activity:</a:t>
            </a:r>
            <a:r>
              <a:rPr lang="en" b="1">
                <a:solidFill>
                  <a:srgbClr val="32695E"/>
                </a:solidFill>
                <a:latin typeface="Poppins"/>
                <a:ea typeface="Poppins"/>
                <a:cs typeface="Poppins"/>
                <a:sym typeface="Poppins"/>
              </a:rPr>
              <a:t> Connection Check Challenge</a:t>
            </a:r>
            <a:endParaRPr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b="1">
              <a:solidFill>
                <a:srgbClr val="32695E"/>
              </a:solidFill>
              <a:latin typeface="Poppins"/>
              <a:ea typeface="Poppins"/>
              <a:cs typeface="Poppins"/>
              <a:sym typeface="Poppins"/>
            </a:endParaRPr>
          </a:p>
        </p:txBody>
      </p:sp>
      <p:pic>
        <p:nvPicPr>
          <p:cNvPr id="514" name="Google Shape;514;p34"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515" name="Google Shape;515;p34"/>
          <p:cNvSpPr/>
          <p:nvPr/>
        </p:nvSpPr>
        <p:spPr>
          <a:xfrm>
            <a:off x="-341140"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5"/>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522" name="Google Shape;522;p35"/>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35"/>
          <p:cNvSpPr txBox="1"/>
          <p:nvPr/>
        </p:nvSpPr>
        <p:spPr>
          <a:xfrm>
            <a:off x="880022" y="3983200"/>
            <a:ext cx="397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Test earthing for proper grounding and safety</a:t>
            </a:r>
            <a:endParaRPr b="1">
              <a:solidFill>
                <a:srgbClr val="2D4F48"/>
              </a:solidFill>
              <a:latin typeface="Poppins"/>
              <a:ea typeface="Poppins"/>
              <a:cs typeface="Poppins"/>
              <a:sym typeface="Poppins"/>
            </a:endParaRPr>
          </a:p>
        </p:txBody>
      </p:sp>
      <p:sp>
        <p:nvSpPr>
          <p:cNvPr id="524" name="Google Shape;524;p35"/>
          <p:cNvSpPr/>
          <p:nvPr/>
        </p:nvSpPr>
        <p:spPr>
          <a:xfrm>
            <a:off x="520443" y="4020274"/>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525" name="Google Shape;525;p35"/>
          <p:cNvGrpSpPr/>
          <p:nvPr/>
        </p:nvGrpSpPr>
        <p:grpSpPr>
          <a:xfrm>
            <a:off x="552405" y="4052211"/>
            <a:ext cx="304661" cy="304661"/>
            <a:chOff x="1382732" y="2085555"/>
            <a:chExt cx="516900" cy="516900"/>
          </a:xfrm>
        </p:grpSpPr>
        <p:sp>
          <p:nvSpPr>
            <p:cNvPr id="526" name="Google Shape;526;p35"/>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527" name="Google Shape;527;p35"/>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528" name="Google Shape;528;p35"/>
          <p:cNvSpPr/>
          <p:nvPr/>
        </p:nvSpPr>
        <p:spPr>
          <a:xfrm>
            <a:off x="4938672" y="4026525"/>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529" name="Google Shape;529;p35"/>
          <p:cNvGrpSpPr/>
          <p:nvPr/>
        </p:nvGrpSpPr>
        <p:grpSpPr>
          <a:xfrm>
            <a:off x="4970635" y="4058462"/>
            <a:ext cx="304661" cy="304661"/>
            <a:chOff x="1382732" y="2085555"/>
            <a:chExt cx="516900" cy="516900"/>
          </a:xfrm>
        </p:grpSpPr>
        <p:sp>
          <p:nvSpPr>
            <p:cNvPr id="530" name="Google Shape;530;p35"/>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531" name="Google Shape;531;p35"/>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532" name="Google Shape;532;p35"/>
          <p:cNvSpPr txBox="1"/>
          <p:nvPr/>
        </p:nvSpPr>
        <p:spPr>
          <a:xfrm>
            <a:off x="5275297" y="3985844"/>
            <a:ext cx="408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Ensure system protection against faults and lightning</a:t>
            </a:r>
            <a:endParaRPr/>
          </a:p>
        </p:txBody>
      </p:sp>
      <p:sp>
        <p:nvSpPr>
          <p:cNvPr id="533" name="Google Shape;533;p35"/>
          <p:cNvSpPr txBox="1"/>
          <p:nvPr/>
        </p:nvSpPr>
        <p:spPr>
          <a:xfrm>
            <a:off x="1376425" y="1669688"/>
            <a:ext cx="5215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br>
              <a:rPr lang="en" sz="1800">
                <a:solidFill>
                  <a:schemeClr val="dk2"/>
                </a:solidFill>
              </a:rPr>
            </a:br>
            <a:r>
              <a:rPr lang="en" sz="1800" u="sng">
                <a:solidFill>
                  <a:schemeClr val="accent5"/>
                </a:solidFill>
                <a:hlinkClick r:id="rId3">
                  <a:extLst>
                    <a:ext uri="{A12FA001-AC4F-418D-AE19-62706E023703}">
                      <ahyp:hlinkClr xmlns:ahyp="http://schemas.microsoft.com/office/drawing/2018/hyperlinkcolor" val="tx"/>
                    </a:ext>
                  </a:extLst>
                </a:hlinkClick>
              </a:rPr>
              <a:t>PM Surya Ghar Full Video</a:t>
            </a:r>
            <a:endParaRPr sz="1800">
              <a:solidFill>
                <a:schemeClr val="dk2"/>
              </a:solidFill>
            </a:endParaRPr>
          </a:p>
          <a:p>
            <a:pPr marL="0" lvl="0" indent="0" algn="l" rtl="0">
              <a:spcBef>
                <a:spcPts val="0"/>
              </a:spcBef>
              <a:spcAft>
                <a:spcPts val="0"/>
              </a:spcAft>
              <a:buNone/>
            </a:pPr>
            <a:br>
              <a:rPr lang="en" sz="1800">
                <a:solidFill>
                  <a:schemeClr val="dk2"/>
                </a:solidFill>
              </a:rPr>
            </a:br>
            <a:r>
              <a:rPr lang="en" sz="1800">
                <a:solidFill>
                  <a:schemeClr val="dk2"/>
                </a:solidFill>
              </a:rPr>
              <a:t>22:18 seconds to 23:12</a:t>
            </a:r>
            <a:endParaRPr sz="1800">
              <a:solidFill>
                <a:schemeClr val="dk2"/>
              </a:solidFill>
            </a:endParaRPr>
          </a:p>
        </p:txBody>
      </p:sp>
      <p:sp>
        <p:nvSpPr>
          <p:cNvPr id="534" name="Google Shape;534;p35"/>
          <p:cNvSpPr txBox="1">
            <a:spLocks noGrp="1"/>
          </p:cNvSpPr>
          <p:nvPr>
            <p:ph type="title" idx="4294967295"/>
          </p:nvPr>
        </p:nvSpPr>
        <p:spPr>
          <a:xfrm>
            <a:off x="1145326" y="178200"/>
            <a:ext cx="6554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Earthing &amp; Safety Testing</a:t>
            </a:r>
            <a:endParaRPr b="1">
              <a:solidFill>
                <a:srgbClr val="2D4F48"/>
              </a:solidFill>
              <a:latin typeface="Helvetica Neue"/>
              <a:ea typeface="Helvetica Neue"/>
              <a:cs typeface="Helvetica Neue"/>
              <a:sym typeface="Helvetica Neue"/>
            </a:endParaRPr>
          </a:p>
        </p:txBody>
      </p:sp>
      <p:pic>
        <p:nvPicPr>
          <p:cNvPr id="535" name="Google Shape;535;p35" title="Onskills logo new.png"/>
          <p:cNvPicPr preferRelativeResize="0"/>
          <p:nvPr/>
        </p:nvPicPr>
        <p:blipFill rotWithShape="1">
          <a:blip r:embed="rId4">
            <a:alphaModFix/>
          </a:blip>
          <a:srcRect/>
          <a:stretch/>
        </p:blipFill>
        <p:spPr>
          <a:xfrm>
            <a:off x="266676" y="162835"/>
            <a:ext cx="682074" cy="682074"/>
          </a:xfrm>
          <a:prstGeom prst="rect">
            <a:avLst/>
          </a:prstGeom>
          <a:noFill/>
          <a:ln>
            <a:noFill/>
          </a:ln>
        </p:spPr>
      </p:pic>
      <p:sp>
        <p:nvSpPr>
          <p:cNvPr id="536" name="Google Shape;536;p35"/>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7" name="Google Shape;537;p35"/>
          <p:cNvPicPr preferRelativeResize="0"/>
          <p:nvPr/>
        </p:nvPicPr>
        <p:blipFill>
          <a:blip r:embed="rId5">
            <a:alphaModFix amt="12000"/>
          </a:blip>
          <a:stretch>
            <a:fillRect/>
          </a:stretch>
        </p:blipFill>
        <p:spPr>
          <a:xfrm>
            <a:off x="8159750" y="4257075"/>
            <a:ext cx="682075" cy="682075"/>
          </a:xfrm>
          <a:prstGeom prst="rect">
            <a:avLst/>
          </a:prstGeom>
          <a:noFill/>
          <a:ln>
            <a:noFill/>
          </a:ln>
        </p:spPr>
      </p:pic>
      <p:pic>
        <p:nvPicPr>
          <p:cNvPr id="538" name="Google Shape;538;p35"/>
          <p:cNvPicPr preferRelativeResize="0"/>
          <p:nvPr/>
        </p:nvPicPr>
        <p:blipFill>
          <a:blip r:embed="rId5">
            <a:alphaModFix amt="12000"/>
          </a:blip>
          <a:stretch>
            <a:fillRect/>
          </a:stretch>
        </p:blipFill>
        <p:spPr>
          <a:xfrm rot="10800000">
            <a:off x="396875" y="4257075"/>
            <a:ext cx="682075" cy="682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6"/>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544" name="Google Shape;544;p36"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545" name="Google Shape;545;p36"/>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What is the primary purpose of earthing in a solar PV system?</a:t>
            </a:r>
            <a:endParaRPr>
              <a:solidFill>
                <a:schemeClr val="dk1"/>
              </a:solidFill>
              <a:latin typeface="Poppins"/>
              <a:ea typeface="Poppins"/>
              <a:cs typeface="Poppins"/>
              <a:sym typeface="Poppins"/>
            </a:endParaRPr>
          </a:p>
        </p:txBody>
      </p:sp>
      <p:sp>
        <p:nvSpPr>
          <p:cNvPr id="546" name="Google Shape;546;p36"/>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 Increase panel voltage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B. Store backup electricity</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 Provide safe path for fault current</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D. Improve battery appearance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Correct Answer: C</a:t>
            </a: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547" name="Google Shape;547;p36"/>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548" name="Google Shape;548;p36"/>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9" name="Google Shape;549;p36"/>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550" name="Google Shape;550;p36"/>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7"/>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557" name="Google Shape;557;p37"/>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37"/>
          <p:cNvSpPr txBox="1"/>
          <p:nvPr/>
        </p:nvSpPr>
        <p:spPr>
          <a:xfrm>
            <a:off x="1061125" y="1093175"/>
            <a:ext cx="7776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solidFill>
                  <a:srgbClr val="2D4F48"/>
                </a:solidFill>
                <a:latin typeface="Poppins"/>
                <a:ea typeface="Poppins"/>
                <a:cs typeface="Poppins"/>
                <a:sym typeface="Poppins"/>
              </a:rPr>
              <a:t>Setup: Give system diagram</a:t>
            </a:r>
            <a:endParaRPr b="1">
              <a:solidFill>
                <a:srgbClr val="2D4F48"/>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rgbClr val="2D4F48"/>
              </a:solidFill>
              <a:latin typeface="Poppins"/>
              <a:ea typeface="Poppins"/>
              <a:cs typeface="Poppins"/>
              <a:sym typeface="Poppins"/>
            </a:endParaRPr>
          </a:p>
          <a:p>
            <a:pPr marL="0" lvl="0" indent="0" algn="l" rtl="0">
              <a:spcBef>
                <a:spcPts val="0"/>
              </a:spcBef>
              <a:spcAft>
                <a:spcPts val="0"/>
              </a:spcAft>
              <a:buNone/>
            </a:pPr>
            <a:endParaRPr b="1">
              <a:solidFill>
                <a:srgbClr val="2D4F48"/>
              </a:solidFill>
              <a:latin typeface="Poppins"/>
              <a:ea typeface="Poppins"/>
              <a:cs typeface="Poppins"/>
              <a:sym typeface="Poppins"/>
            </a:endParaRPr>
          </a:p>
        </p:txBody>
      </p:sp>
      <p:sp>
        <p:nvSpPr>
          <p:cNvPr id="559" name="Google Shape;559;p37"/>
          <p:cNvSpPr/>
          <p:nvPr/>
        </p:nvSpPr>
        <p:spPr>
          <a:xfrm>
            <a:off x="520443" y="1123612"/>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560" name="Google Shape;560;p37"/>
          <p:cNvGrpSpPr/>
          <p:nvPr/>
        </p:nvGrpSpPr>
        <p:grpSpPr>
          <a:xfrm>
            <a:off x="552468" y="1158194"/>
            <a:ext cx="304661" cy="304661"/>
            <a:chOff x="1382838" y="-2833431"/>
            <a:chExt cx="516900" cy="516900"/>
          </a:xfrm>
        </p:grpSpPr>
        <p:sp>
          <p:nvSpPr>
            <p:cNvPr id="561" name="Google Shape;561;p37"/>
            <p:cNvSpPr/>
            <p:nvPr/>
          </p:nvSpPr>
          <p:spPr>
            <a:xfrm>
              <a:off x="1382838" y="-2833431"/>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562" name="Google Shape;562;p37"/>
            <p:cNvSpPr/>
            <p:nvPr/>
          </p:nvSpPr>
          <p:spPr>
            <a:xfrm>
              <a:off x="1427593" y="-2784578"/>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563" name="Google Shape;563;p37"/>
          <p:cNvSpPr txBox="1"/>
          <p:nvPr/>
        </p:nvSpPr>
        <p:spPr>
          <a:xfrm>
            <a:off x="1086650" y="2128025"/>
            <a:ext cx="2372400" cy="6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564" name="Google Shape;564;p37"/>
          <p:cNvSpPr txBox="1"/>
          <p:nvPr/>
        </p:nvSpPr>
        <p:spPr>
          <a:xfrm>
            <a:off x="1106125" y="1683925"/>
            <a:ext cx="3666000" cy="324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Task:</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Instructor removes one connection</a:t>
            </a:r>
            <a:endParaRPr sz="1100">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Students: </a:t>
            </a:r>
            <a:r>
              <a:rPr lang="en" sz="1100">
                <a:solidFill>
                  <a:schemeClr val="dk1"/>
                </a:solidFill>
              </a:rPr>
              <a:t>Predict:</a:t>
            </a:r>
            <a:endParaRPr sz="1100">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100">
                <a:solidFill>
                  <a:schemeClr val="dk1"/>
                </a:solidFill>
              </a:rPr>
              <a:t>What stops working?</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Why?</a:t>
            </a:r>
            <a:endParaRPr sz="1100">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Learning:</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100">
                <a:solidFill>
                  <a:schemeClr val="dk1"/>
                </a:solidFill>
              </a:rPr>
              <a:t>System dependency</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Critical thinking</a:t>
            </a:r>
            <a:endParaRPr sz="1100">
              <a:solidFill>
                <a:schemeClr val="dk1"/>
              </a:solidFill>
            </a:endParaRPr>
          </a:p>
          <a:p>
            <a:pPr marL="0" lvl="0" indent="0" algn="l" rtl="0">
              <a:lnSpc>
                <a:spcPct val="100000"/>
              </a:lnSpc>
              <a:spcBef>
                <a:spcPts val="1200"/>
              </a:spcBef>
              <a:spcAft>
                <a:spcPts val="0"/>
              </a:spcAft>
              <a:buNone/>
            </a:pP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spcBef>
                <a:spcPts val="1200"/>
              </a:spcBef>
              <a:spcAft>
                <a:spcPts val="0"/>
              </a:spcAft>
              <a:buNone/>
            </a:pPr>
            <a:endParaRPr sz="1100">
              <a:solidFill>
                <a:schemeClr val="dk2"/>
              </a:solidFill>
            </a:endParaRPr>
          </a:p>
        </p:txBody>
      </p:sp>
      <p:sp>
        <p:nvSpPr>
          <p:cNvPr id="565" name="Google Shape;565;p37"/>
          <p:cNvSpPr txBox="1">
            <a:spLocks noGrp="1"/>
          </p:cNvSpPr>
          <p:nvPr>
            <p:ph type="title" idx="4294967295"/>
          </p:nvPr>
        </p:nvSpPr>
        <p:spPr>
          <a:xfrm>
            <a:off x="1145325" y="178200"/>
            <a:ext cx="7538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32695E"/>
                </a:solidFill>
                <a:latin typeface="Poppins"/>
                <a:ea typeface="Poppins"/>
                <a:cs typeface="Poppins"/>
                <a:sym typeface="Poppins"/>
              </a:rPr>
              <a:t>Activity: </a:t>
            </a:r>
            <a:r>
              <a:rPr lang="en" b="1">
                <a:solidFill>
                  <a:srgbClr val="32695E"/>
                </a:solidFill>
                <a:latin typeface="Poppins"/>
                <a:ea typeface="Poppins"/>
                <a:cs typeface="Poppins"/>
                <a:sym typeface="Poppins"/>
              </a:rPr>
              <a:t>System Breakdown Simulation</a:t>
            </a:r>
            <a:endParaRPr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p:txBody>
      </p:sp>
      <p:pic>
        <p:nvPicPr>
          <p:cNvPr id="566" name="Google Shape;566;p37"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567" name="Google Shape;567;p37"/>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8"/>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pic>
        <p:nvPicPr>
          <p:cNvPr id="574" name="Google Shape;574;p38" descr="How to use DCDB box in Solar System,  Best budget Solar setup for home.&#10;&#10;Watch NEXT:&#10;-----------------------------&#10;Exide 120AH solar Battery- https://youtu.be/1TgSfcvaKSk&#10;Lovely solar fan - https://youtu.be/R3LJc6AONxQ&#10;7ah battery backup test - https://youtu.be/myg_Xm3j3Iw&#10;Exide 75ah Solar Battery -- https://youtu.be/sRIqBEWRQQ8&#10;LIVMAXX 250 WATT BAHUBALI  PANEL - https://youtu.be/C2KacT3Ilvg&#10;100w solar setup - https://youtu.be/CV0F2M67B7w&#10;how to use solar charge controller - https://youtu.be/I-f4cIGj14U&#10;Exide solar battery 40ah - https://youtu.be/UHSI_0nTpbE&#10;solar charge controller - https://youtu.be/cTnE9l1pruw&#10;------------------------------------------------------------------------------------------------------&#10;INSTAGRAM - https://www.instagram.com/dipankarmondal.07&#10;&#10;Facebook page - https://m.facebook.com/TechStarDip/&#10;&#10;Any quarry contact - techstardip@gmail.com&#10;-----------------------------------------------------------------------&#10;&#10;&#10;#dcdbbox #inverter #okaya #exide #solar #solarbattery #loomsolar #zunsolar  #solarsystem  #solarenergy #solarbatteries #techstardip  #dipankartech" title="DCDB BOX | DCDB box for solar system | How to use DCDB box in Solar Panel | Techstar Dip">
            <a:hlinkClick r:id="rId3"/>
          </p:cNvPr>
          <p:cNvPicPr preferRelativeResize="0"/>
          <p:nvPr/>
        </p:nvPicPr>
        <p:blipFill>
          <a:blip r:embed="rId4">
            <a:alphaModFix/>
          </a:blip>
          <a:stretch>
            <a:fillRect/>
          </a:stretch>
        </p:blipFill>
        <p:spPr>
          <a:xfrm>
            <a:off x="1742026" y="1222501"/>
            <a:ext cx="5659950" cy="3183719"/>
          </a:xfrm>
          <a:prstGeom prst="rect">
            <a:avLst/>
          </a:prstGeom>
          <a:noFill/>
          <a:ln>
            <a:noFill/>
          </a:ln>
        </p:spPr>
      </p:pic>
      <p:sp>
        <p:nvSpPr>
          <p:cNvPr id="575" name="Google Shape;575;p38"/>
          <p:cNvSpPr txBox="1">
            <a:spLocks noGrp="1"/>
          </p:cNvSpPr>
          <p:nvPr>
            <p:ph type="title" idx="4294967295"/>
          </p:nvPr>
        </p:nvSpPr>
        <p:spPr>
          <a:xfrm>
            <a:off x="1145325" y="178200"/>
            <a:ext cx="7538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dirty="0">
                <a:solidFill>
                  <a:srgbClr val="32695E"/>
                </a:solidFill>
                <a:latin typeface="Poppins"/>
                <a:ea typeface="Poppins"/>
                <a:cs typeface="Poppins"/>
                <a:sym typeface="Poppins"/>
              </a:rPr>
              <a:t>System </a:t>
            </a:r>
            <a:r>
              <a:rPr lang="en" b="1" dirty="0">
                <a:solidFill>
                  <a:srgbClr val="32695E"/>
                </a:solidFill>
                <a:latin typeface="Poppins"/>
                <a:ea typeface="Poppins"/>
                <a:cs typeface="Poppins"/>
                <a:sym typeface="Poppins"/>
              </a:rPr>
              <a:t>Testing - bengali</a:t>
            </a:r>
            <a:endParaRPr b="1" dirty="0">
              <a:solidFill>
                <a:srgbClr val="32695E"/>
              </a:solidFill>
              <a:latin typeface="Poppins"/>
              <a:ea typeface="Poppins"/>
              <a:cs typeface="Poppins"/>
              <a:sym typeface="Poppins"/>
            </a:endParaRPr>
          </a:p>
        </p:txBody>
      </p:sp>
      <p:pic>
        <p:nvPicPr>
          <p:cNvPr id="576" name="Google Shape;576;p38" title="Onskills logo new.png"/>
          <p:cNvPicPr preferRelativeResize="0"/>
          <p:nvPr/>
        </p:nvPicPr>
        <p:blipFill rotWithShape="1">
          <a:blip r:embed="rId5">
            <a:alphaModFix/>
          </a:blip>
          <a:srcRect/>
          <a:stretch/>
        </p:blipFill>
        <p:spPr>
          <a:xfrm>
            <a:off x="266676" y="162835"/>
            <a:ext cx="682074" cy="682074"/>
          </a:xfrm>
          <a:prstGeom prst="rect">
            <a:avLst/>
          </a:prstGeom>
          <a:noFill/>
          <a:ln>
            <a:noFill/>
          </a:ln>
        </p:spPr>
      </p:pic>
      <p:sp>
        <p:nvSpPr>
          <p:cNvPr id="577" name="Google Shape;577;p38"/>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8" name="Google Shape;578;p38"/>
          <p:cNvPicPr preferRelativeResize="0"/>
          <p:nvPr/>
        </p:nvPicPr>
        <p:blipFill>
          <a:blip r:embed="rId6">
            <a:alphaModFix amt="12000"/>
          </a:blip>
          <a:stretch>
            <a:fillRect/>
          </a:stretch>
        </p:blipFill>
        <p:spPr>
          <a:xfrm>
            <a:off x="8159750" y="4257075"/>
            <a:ext cx="682075" cy="682075"/>
          </a:xfrm>
          <a:prstGeom prst="rect">
            <a:avLst/>
          </a:prstGeom>
          <a:noFill/>
          <a:ln>
            <a:noFill/>
          </a:ln>
        </p:spPr>
      </p:pic>
      <p:pic>
        <p:nvPicPr>
          <p:cNvPr id="579" name="Google Shape;579;p38"/>
          <p:cNvPicPr preferRelativeResize="0"/>
          <p:nvPr/>
        </p:nvPicPr>
        <p:blipFill>
          <a:blip r:embed="rId6">
            <a:alphaModFix amt="12000"/>
          </a:blip>
          <a:stretch>
            <a:fillRect/>
          </a:stretch>
        </p:blipFill>
        <p:spPr>
          <a:xfrm rot="10800000">
            <a:off x="396875" y="4257075"/>
            <a:ext cx="682075" cy="682075"/>
          </a:xfrm>
          <a:prstGeom prst="rect">
            <a:avLst/>
          </a:prstGeom>
          <a:noFill/>
          <a:ln>
            <a:noFill/>
          </a:ln>
        </p:spPr>
      </p:pic>
      <p:sp>
        <p:nvSpPr>
          <p:cNvPr id="3" name="TextBox 2">
            <a:extLst>
              <a:ext uri="{FF2B5EF4-FFF2-40B4-BE49-F238E27FC236}">
                <a16:creationId xmlns:a16="http://schemas.microsoft.com/office/drawing/2014/main" id="{90063AF6-5520-158A-CC31-CB14A7389DF4}"/>
              </a:ext>
            </a:extLst>
          </p:cNvPr>
          <p:cNvSpPr txBox="1"/>
          <p:nvPr/>
        </p:nvSpPr>
        <p:spPr>
          <a:xfrm>
            <a:off x="7401974" y="2421672"/>
            <a:ext cx="1742026" cy="523220"/>
          </a:xfrm>
          <a:prstGeom prst="rect">
            <a:avLst/>
          </a:prstGeom>
          <a:noFill/>
        </p:spPr>
        <p:txBody>
          <a:bodyPr wrap="square">
            <a:spAutoFit/>
          </a:bodyPr>
          <a:lstStyle/>
          <a:p>
            <a:r>
              <a:rPr lang="en" b="1" dirty="0">
                <a:solidFill>
                  <a:srgbClr val="32695E"/>
                </a:solidFill>
                <a:latin typeface="Poppins"/>
                <a:ea typeface="Poppins"/>
                <a:cs typeface="Poppins"/>
                <a:sym typeface="Poppins"/>
              </a:rPr>
              <a:t>– to convert to english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fade">
                                      <p:cBhvr>
                                        <p:cTn id="7" dur="10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9"/>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585" name="Google Shape;585;p39"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586" name="Google Shape;586;p39"/>
          <p:cNvSpPr txBox="1">
            <a:spLocks noGrp="1"/>
          </p:cNvSpPr>
          <p:nvPr>
            <p:ph type="body" idx="4294967295"/>
          </p:nvPr>
        </p:nvSpPr>
        <p:spPr>
          <a:xfrm>
            <a:off x="984616" y="1477285"/>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A technician skips system testing because all connections “look fine.” What is the biggest risk?</a:t>
            </a:r>
            <a:endParaRPr>
              <a:solidFill>
                <a:schemeClr val="dk1"/>
              </a:solidFill>
              <a:latin typeface="Poppins"/>
              <a:ea typeface="Poppins"/>
              <a:cs typeface="Poppins"/>
              <a:sym typeface="Poppins"/>
            </a:endParaRPr>
          </a:p>
        </p:txBody>
      </p:sp>
      <p:sp>
        <p:nvSpPr>
          <p:cNvPr id="587" name="Google Shape;587;p39"/>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 Faster commissioning</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B. Hidden faults may go undetected</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 Improved grid synchronization</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D. Better inverter cooling</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Correct Answer: B</a:t>
            </a: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588" name="Google Shape;588;p39"/>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589" name="Google Shape;589;p39"/>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0" name="Google Shape;590;p39"/>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591" name="Google Shape;591;p39"/>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7CC08D2F-3BBA-89A2-DC35-12905BC88A78}"/>
            </a:ext>
          </a:extLst>
        </p:cNvPr>
        <p:cNvGrpSpPr/>
        <p:nvPr/>
      </p:nvGrpSpPr>
      <p:grpSpPr>
        <a:xfrm>
          <a:off x="0" y="0"/>
          <a:ext cx="0" cy="0"/>
          <a:chOff x="0" y="0"/>
          <a:chExt cx="0" cy="0"/>
        </a:xfrm>
      </p:grpSpPr>
      <p:sp>
        <p:nvSpPr>
          <p:cNvPr id="64" name="Google Shape;64;p14">
            <a:extLst>
              <a:ext uri="{FF2B5EF4-FFF2-40B4-BE49-F238E27FC236}">
                <a16:creationId xmlns:a16="http://schemas.microsoft.com/office/drawing/2014/main" id="{60A99EAF-47CB-F987-C140-501D652710E1}"/>
              </a:ext>
            </a:extLst>
          </p:cNvPr>
          <p:cNvSpPr txBox="1">
            <a:spLocks noGrp="1"/>
          </p:cNvSpPr>
          <p:nvPr>
            <p:ph type="sldNum" idx="12"/>
          </p:nvPr>
        </p:nvSpPr>
        <p:spPr>
          <a:xfrm>
            <a:off x="8225533" y="4433942"/>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70" name="Google Shape;70;p14" title="Onskills logo new.png">
            <a:extLst>
              <a:ext uri="{FF2B5EF4-FFF2-40B4-BE49-F238E27FC236}">
                <a16:creationId xmlns:a16="http://schemas.microsoft.com/office/drawing/2014/main" id="{6018AF45-EA7A-4D12-E29A-F70DF7E8600B}"/>
              </a:ext>
            </a:extLst>
          </p:cNvPr>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72" name="Google Shape;72;p14">
            <a:extLst>
              <a:ext uri="{FF2B5EF4-FFF2-40B4-BE49-F238E27FC236}">
                <a16:creationId xmlns:a16="http://schemas.microsoft.com/office/drawing/2014/main" id="{122E035F-E910-5735-0D66-0320C1A5E239}"/>
              </a:ext>
            </a:extLst>
          </p:cNvPr>
          <p:cNvSpPr/>
          <p:nvPr/>
        </p:nvSpPr>
        <p:spPr>
          <a:xfrm>
            <a:off x="0" y="4979720"/>
            <a:ext cx="9144000" cy="163779"/>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3312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0"/>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598" name="Google Shape;598;p40"/>
          <p:cNvSpPr/>
          <p:nvPr/>
        </p:nvSpPr>
        <p:spPr>
          <a:xfrm>
            <a:off x="520443" y="1123612"/>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599" name="Google Shape;599;p40"/>
          <p:cNvGrpSpPr/>
          <p:nvPr/>
        </p:nvGrpSpPr>
        <p:grpSpPr>
          <a:xfrm>
            <a:off x="552468" y="1155636"/>
            <a:ext cx="304661" cy="304661"/>
            <a:chOff x="1382838" y="-2828892"/>
            <a:chExt cx="516900" cy="516900"/>
          </a:xfrm>
        </p:grpSpPr>
        <p:sp>
          <p:nvSpPr>
            <p:cNvPr id="600" name="Google Shape;600;p40"/>
            <p:cNvSpPr/>
            <p:nvPr/>
          </p:nvSpPr>
          <p:spPr>
            <a:xfrm>
              <a:off x="1382838" y="-2828892"/>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601" name="Google Shape;601;p40"/>
            <p:cNvSpPr/>
            <p:nvPr/>
          </p:nvSpPr>
          <p:spPr>
            <a:xfrm>
              <a:off x="1427593" y="-2779993"/>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602" name="Google Shape;602;p40"/>
          <p:cNvSpPr txBox="1"/>
          <p:nvPr/>
        </p:nvSpPr>
        <p:spPr>
          <a:xfrm>
            <a:off x="1086650" y="2128025"/>
            <a:ext cx="2372400" cy="6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603" name="Google Shape;603;p40"/>
          <p:cNvSpPr txBox="1"/>
          <p:nvPr/>
        </p:nvSpPr>
        <p:spPr>
          <a:xfrm>
            <a:off x="1086650" y="1123600"/>
            <a:ext cx="3666000" cy="324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 sz="1100" b="1">
                <a:solidFill>
                  <a:schemeClr val="dk1"/>
                </a:solidFill>
              </a:rPr>
              <a:t>Setup</a:t>
            </a:r>
            <a:endParaRPr sz="11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Write 3 situations on board/cards:</a:t>
            </a:r>
            <a:endParaRPr sz="1100">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 sz="1100">
                <a:solidFill>
                  <a:schemeClr val="dk1"/>
                </a:solidFill>
              </a:rPr>
              <a:t>“All connections look fine”</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sz="1100">
                <a:solidFill>
                  <a:schemeClr val="dk1"/>
                </a:solidFill>
              </a:rPr>
              <a:t>“System just installed”</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sz="1100">
                <a:solidFill>
                  <a:schemeClr val="dk1"/>
                </a:solidFill>
              </a:rPr>
              <a:t>“Customer wants quick start</a:t>
            </a:r>
            <a:endParaRPr sz="1100">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 sz="1100" b="1">
                <a:solidFill>
                  <a:schemeClr val="dk1"/>
                </a:solidFill>
              </a:rPr>
              <a:t>Steps</a:t>
            </a:r>
            <a:endParaRPr sz="1100" b="1">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 sz="1100">
                <a:solidFill>
                  <a:schemeClr val="dk1"/>
                </a:solidFill>
              </a:rPr>
              <a:t>Divide class into groups</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sz="1100">
                <a:solidFill>
                  <a:schemeClr val="dk1"/>
                </a:solidFill>
              </a:rPr>
              <a:t>Each group must decide:</a:t>
            </a:r>
            <a:br>
              <a:rPr lang="en" sz="1100">
                <a:solidFill>
                  <a:schemeClr val="dk1"/>
                </a:solidFill>
              </a:rPr>
            </a:br>
            <a:r>
              <a:rPr lang="en" sz="1100">
                <a:solidFill>
                  <a:schemeClr val="dk1"/>
                </a:solidFill>
              </a:rPr>
              <a:t>  “Start system OR Test first?”</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sz="1100">
                <a:solidFill>
                  <a:schemeClr val="dk1"/>
                </a:solidFill>
              </a:rPr>
              <a:t>They must:</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Stand on one side of room (Start / Test)</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Explain </a:t>
            </a:r>
            <a:r>
              <a:rPr lang="en" sz="1100" b="1">
                <a:solidFill>
                  <a:schemeClr val="dk1"/>
                </a:solidFill>
              </a:rPr>
              <a:t>why</a:t>
            </a:r>
            <a:endParaRPr sz="1100" b="1">
              <a:solidFill>
                <a:schemeClr val="dk1"/>
              </a:solidFill>
            </a:endParaRPr>
          </a:p>
          <a:p>
            <a:pPr marL="0" lvl="0" indent="0" algn="l" rtl="0">
              <a:lnSpc>
                <a:spcPct val="115000"/>
              </a:lnSpc>
              <a:spcBef>
                <a:spcPts val="1200"/>
              </a:spcBef>
              <a:spcAft>
                <a:spcPts val="0"/>
              </a:spcAft>
              <a:buNone/>
            </a:pPr>
            <a:endParaRPr sz="1300" b="1">
              <a:solidFill>
                <a:schemeClr val="dk1"/>
              </a:solidFill>
            </a:endParaRPr>
          </a:p>
          <a:p>
            <a:pPr marL="0" lvl="0" indent="0" algn="l" rtl="0">
              <a:lnSpc>
                <a:spcPct val="100000"/>
              </a:lnSpc>
              <a:spcBef>
                <a:spcPts val="1200"/>
              </a:spcBef>
              <a:spcAft>
                <a:spcPts val="0"/>
              </a:spcAft>
              <a:buNone/>
            </a:pP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spcBef>
                <a:spcPts val="1200"/>
              </a:spcBef>
              <a:spcAft>
                <a:spcPts val="0"/>
              </a:spcAft>
              <a:buNone/>
            </a:pPr>
            <a:endParaRPr sz="1100">
              <a:solidFill>
                <a:schemeClr val="dk2"/>
              </a:solidFill>
            </a:endParaRPr>
          </a:p>
        </p:txBody>
      </p:sp>
      <p:sp>
        <p:nvSpPr>
          <p:cNvPr id="604" name="Google Shape;604;p40"/>
          <p:cNvSpPr txBox="1"/>
          <p:nvPr/>
        </p:nvSpPr>
        <p:spPr>
          <a:xfrm>
            <a:off x="5206900" y="1313050"/>
            <a:ext cx="3404700" cy="270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 sz="1100" b="1">
                <a:solidFill>
                  <a:schemeClr val="dk1"/>
                </a:solidFill>
              </a:rPr>
              <a:t>Twist</a:t>
            </a:r>
            <a:endParaRPr sz="11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Instructor says:</a:t>
            </a:r>
            <a:br>
              <a:rPr lang="en" sz="1100">
                <a:solidFill>
                  <a:schemeClr val="dk1"/>
                </a:solidFill>
              </a:rPr>
            </a:br>
            <a:r>
              <a:rPr lang="en" sz="1100">
                <a:solidFill>
                  <a:schemeClr val="dk1"/>
                </a:solidFill>
              </a:rPr>
              <a:t> “System fails after start — now what?”</a:t>
            </a:r>
            <a:endParaRPr sz="1100">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 sz="1100" b="1">
                <a:solidFill>
                  <a:schemeClr val="dk1"/>
                </a:solidFill>
              </a:rPr>
              <a:t>Learning</a:t>
            </a:r>
            <a:endParaRPr sz="11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100">
                <a:solidFill>
                  <a:schemeClr val="dk1"/>
                </a:solidFill>
              </a:rPr>
              <a:t>Testing is not optional</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Builds decision confidence</a:t>
            </a:r>
            <a:endParaRPr sz="1100">
              <a:solidFill>
                <a:schemeClr val="dk1"/>
              </a:solidFill>
            </a:endParaRPr>
          </a:p>
          <a:p>
            <a:pPr marL="0" lvl="0" indent="0" algn="l" rtl="0">
              <a:spcBef>
                <a:spcPts val="1200"/>
              </a:spcBef>
              <a:spcAft>
                <a:spcPts val="0"/>
              </a:spcAft>
              <a:buNone/>
            </a:pPr>
            <a:endParaRPr sz="1800">
              <a:solidFill>
                <a:schemeClr val="dk2"/>
              </a:solidFill>
            </a:endParaRPr>
          </a:p>
        </p:txBody>
      </p:sp>
      <p:sp>
        <p:nvSpPr>
          <p:cNvPr id="605" name="Google Shape;605;p40"/>
          <p:cNvSpPr txBox="1">
            <a:spLocks noGrp="1"/>
          </p:cNvSpPr>
          <p:nvPr>
            <p:ph type="title" idx="4294967295"/>
          </p:nvPr>
        </p:nvSpPr>
        <p:spPr>
          <a:xfrm>
            <a:off x="1145325" y="178200"/>
            <a:ext cx="7538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32695E"/>
                </a:solidFill>
                <a:latin typeface="Poppins"/>
                <a:ea typeface="Poppins"/>
                <a:cs typeface="Poppins"/>
                <a:sym typeface="Poppins"/>
              </a:rPr>
              <a:t>Activity: </a:t>
            </a:r>
            <a:r>
              <a:rPr lang="en" b="1">
                <a:solidFill>
                  <a:srgbClr val="32695E"/>
                </a:solidFill>
                <a:latin typeface="Poppins"/>
                <a:ea typeface="Poppins"/>
                <a:cs typeface="Poppins"/>
                <a:sym typeface="Poppins"/>
              </a:rPr>
              <a:t>Test or Trouble?</a:t>
            </a:r>
            <a:endParaRPr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p:txBody>
      </p:sp>
      <p:pic>
        <p:nvPicPr>
          <p:cNvPr id="606" name="Google Shape;606;p40"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607" name="Google Shape;607;p40"/>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1"/>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
        <p:nvSpPr>
          <p:cNvPr id="614" name="Google Shape;614;p41"/>
          <p:cNvSpPr txBox="1">
            <a:spLocks noGrp="1"/>
          </p:cNvSpPr>
          <p:nvPr>
            <p:ph type="title" idx="4294967295"/>
          </p:nvPr>
        </p:nvSpPr>
        <p:spPr>
          <a:xfrm>
            <a:off x="1145325" y="178200"/>
            <a:ext cx="7538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dirty="0">
                <a:solidFill>
                  <a:srgbClr val="32695E"/>
                </a:solidFill>
                <a:latin typeface="Poppins"/>
                <a:ea typeface="Poppins"/>
                <a:cs typeface="Poppins"/>
                <a:sym typeface="Poppins"/>
              </a:rPr>
              <a:t>SYSTEM </a:t>
            </a:r>
            <a:r>
              <a:rPr lang="en" b="1" dirty="0">
                <a:solidFill>
                  <a:srgbClr val="32695E"/>
                </a:solidFill>
                <a:latin typeface="Poppins"/>
                <a:ea typeface="Poppins"/>
                <a:cs typeface="Poppins"/>
                <a:sym typeface="Poppins"/>
              </a:rPr>
              <a:t>START-UP – Hindi</a:t>
            </a:r>
            <a:endParaRPr b="1" dirty="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dirty="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dirty="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dirty="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dirty="0">
              <a:solidFill>
                <a:srgbClr val="32695E"/>
              </a:solidFill>
              <a:latin typeface="Poppins"/>
              <a:ea typeface="Poppins"/>
              <a:cs typeface="Poppins"/>
              <a:sym typeface="Poppins"/>
            </a:endParaRPr>
          </a:p>
        </p:txBody>
      </p:sp>
      <p:pic>
        <p:nvPicPr>
          <p:cNvPr id="615" name="Google Shape;615;p41"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pic>
        <p:nvPicPr>
          <p:cNvPr id="616" name="Google Shape;616;p41" descr="multimeter se continuity test kaise kare&#10;&#10;check kaise kare cable thik hai ya nahi multimeter se" title="multimeter se continuity test kaise kare|check kaise kare cable thik hai ya nahi multimeter se.">
            <a:hlinkClick r:id="rId4"/>
          </p:cNvPr>
          <p:cNvPicPr preferRelativeResize="0"/>
          <p:nvPr/>
        </p:nvPicPr>
        <p:blipFill>
          <a:blip r:embed="rId5">
            <a:alphaModFix/>
          </a:blip>
          <a:stretch>
            <a:fillRect/>
          </a:stretch>
        </p:blipFill>
        <p:spPr>
          <a:xfrm>
            <a:off x="1624903" y="976699"/>
            <a:ext cx="5894184" cy="3315475"/>
          </a:xfrm>
          <a:prstGeom prst="rect">
            <a:avLst/>
          </a:prstGeom>
          <a:noFill/>
          <a:ln>
            <a:noFill/>
          </a:ln>
        </p:spPr>
      </p:pic>
      <p:sp>
        <p:nvSpPr>
          <p:cNvPr id="617" name="Google Shape;617;p41"/>
          <p:cNvSpPr/>
          <p:nvPr/>
        </p:nvSpPr>
        <p:spPr>
          <a:xfrm>
            <a:off x="-7387824" y="51746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8" name="Google Shape;618;p41"/>
          <p:cNvPicPr preferRelativeResize="0"/>
          <p:nvPr/>
        </p:nvPicPr>
        <p:blipFill>
          <a:blip r:embed="rId6">
            <a:alphaModFix amt="12000"/>
          </a:blip>
          <a:stretch>
            <a:fillRect/>
          </a:stretch>
        </p:blipFill>
        <p:spPr>
          <a:xfrm>
            <a:off x="8159750" y="4257075"/>
            <a:ext cx="682075" cy="682075"/>
          </a:xfrm>
          <a:prstGeom prst="rect">
            <a:avLst/>
          </a:prstGeom>
          <a:noFill/>
          <a:ln>
            <a:noFill/>
          </a:ln>
        </p:spPr>
      </p:pic>
      <p:pic>
        <p:nvPicPr>
          <p:cNvPr id="619" name="Google Shape;619;p41"/>
          <p:cNvPicPr preferRelativeResize="0"/>
          <p:nvPr/>
        </p:nvPicPr>
        <p:blipFill>
          <a:blip r:embed="rId6">
            <a:alphaModFix amt="12000"/>
          </a:blip>
          <a:stretch>
            <a:fillRect/>
          </a:stretch>
        </p:blipFill>
        <p:spPr>
          <a:xfrm rot="10800000">
            <a:off x="396875" y="4257075"/>
            <a:ext cx="682075" cy="682075"/>
          </a:xfrm>
          <a:prstGeom prst="rect">
            <a:avLst/>
          </a:prstGeom>
          <a:noFill/>
          <a:ln>
            <a:noFill/>
          </a:ln>
        </p:spPr>
      </p:pic>
      <p:sp>
        <p:nvSpPr>
          <p:cNvPr id="3" name="TextBox 2">
            <a:extLst>
              <a:ext uri="{FF2B5EF4-FFF2-40B4-BE49-F238E27FC236}">
                <a16:creationId xmlns:a16="http://schemas.microsoft.com/office/drawing/2014/main" id="{E1D71D83-3C17-D081-5CD3-66329AB57CD3}"/>
              </a:ext>
            </a:extLst>
          </p:cNvPr>
          <p:cNvSpPr txBox="1"/>
          <p:nvPr/>
        </p:nvSpPr>
        <p:spPr>
          <a:xfrm>
            <a:off x="7818120" y="1798319"/>
            <a:ext cx="1325880" cy="523220"/>
          </a:xfrm>
          <a:prstGeom prst="rect">
            <a:avLst/>
          </a:prstGeom>
          <a:noFill/>
        </p:spPr>
        <p:txBody>
          <a:bodyPr wrap="square">
            <a:spAutoFit/>
          </a:bodyPr>
          <a:lstStyle/>
          <a:p>
            <a:r>
              <a:rPr lang="en" b="1" dirty="0">
                <a:solidFill>
                  <a:srgbClr val="32695E"/>
                </a:solidFill>
                <a:latin typeface="Poppins"/>
                <a:ea typeface="Poppins"/>
                <a:cs typeface="Poppins"/>
                <a:sym typeface="Poppins"/>
              </a:rPr>
              <a:t>– to convert to english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fade">
                                      <p:cBhvr>
                                        <p:cTn id="7" dur="10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2"/>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625" name="Google Shape;625;p42"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626" name="Google Shape;626;p42"/>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Why is the correct start-up sequence important during commissioning?</a:t>
            </a:r>
            <a:endParaRPr>
              <a:solidFill>
                <a:schemeClr val="dk1"/>
              </a:solidFill>
              <a:latin typeface="Poppins"/>
              <a:ea typeface="Poppins"/>
              <a:cs typeface="Poppins"/>
              <a:sym typeface="Poppins"/>
            </a:endParaRPr>
          </a:p>
        </p:txBody>
      </p:sp>
      <p:sp>
        <p:nvSpPr>
          <p:cNvPr id="627" name="Google Shape;627;p42"/>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 Improves panel cleaning</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B. Prevents electrical faults and operational issues</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 Increases structure strength</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D. Reduces sunlight dependency</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Correct Answer: B</a:t>
            </a: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628" name="Google Shape;628;p42"/>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629" name="Google Shape;629;p42"/>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0" name="Google Shape;630;p42"/>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631" name="Google Shape;631;p42"/>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3"/>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
        <p:nvSpPr>
          <p:cNvPr id="638" name="Google Shape;638;p43"/>
          <p:cNvSpPr/>
          <p:nvPr/>
        </p:nvSpPr>
        <p:spPr>
          <a:xfrm>
            <a:off x="520443" y="1123612"/>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639" name="Google Shape;639;p43"/>
          <p:cNvGrpSpPr/>
          <p:nvPr/>
        </p:nvGrpSpPr>
        <p:grpSpPr>
          <a:xfrm>
            <a:off x="552468" y="1155636"/>
            <a:ext cx="304661" cy="304666"/>
            <a:chOff x="1382838" y="-2828892"/>
            <a:chExt cx="516900" cy="516909"/>
          </a:xfrm>
        </p:grpSpPr>
        <p:sp>
          <p:nvSpPr>
            <p:cNvPr id="640" name="Google Shape;640;p43"/>
            <p:cNvSpPr/>
            <p:nvPr/>
          </p:nvSpPr>
          <p:spPr>
            <a:xfrm>
              <a:off x="1382838" y="-2828892"/>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641" name="Google Shape;641;p43"/>
            <p:cNvSpPr/>
            <p:nvPr/>
          </p:nvSpPr>
          <p:spPr>
            <a:xfrm>
              <a:off x="1427593" y="-2739183"/>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642" name="Google Shape;642;p43"/>
          <p:cNvSpPr txBox="1"/>
          <p:nvPr/>
        </p:nvSpPr>
        <p:spPr>
          <a:xfrm>
            <a:off x="1086650" y="2128025"/>
            <a:ext cx="2372400" cy="6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643" name="Google Shape;643;p43"/>
          <p:cNvSpPr txBox="1"/>
          <p:nvPr/>
        </p:nvSpPr>
        <p:spPr>
          <a:xfrm>
            <a:off x="1086650" y="1123600"/>
            <a:ext cx="3666000" cy="324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en" sz="1100" b="1">
                <a:solidFill>
                  <a:schemeClr val="dk1"/>
                </a:solidFill>
              </a:rPr>
              <a:t>Setup: </a:t>
            </a:r>
            <a:r>
              <a:rPr lang="en" sz="1100">
                <a:solidFill>
                  <a:schemeClr val="dk1"/>
                </a:solidFill>
              </a:rPr>
              <a:t>Write steps on paper cards:</a:t>
            </a:r>
            <a:endParaRPr sz="1100">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100">
                <a:solidFill>
                  <a:schemeClr val="dk1"/>
                </a:solidFill>
              </a:rPr>
              <a:t>Check connections</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Switch ON inverter</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Start system</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Observe output</a:t>
            </a:r>
            <a:endParaRPr sz="1100">
              <a:solidFill>
                <a:schemeClr val="dk1"/>
              </a:solidFill>
            </a:endParaRPr>
          </a:p>
          <a:p>
            <a:pPr marL="0" lvl="0" indent="0" algn="l" rtl="0">
              <a:lnSpc>
                <a:spcPct val="115000"/>
              </a:lnSpc>
              <a:spcBef>
                <a:spcPts val="1800"/>
              </a:spcBef>
              <a:spcAft>
                <a:spcPts val="0"/>
              </a:spcAft>
              <a:buNone/>
            </a:pPr>
            <a:r>
              <a:rPr lang="en" sz="1100" b="1">
                <a:solidFill>
                  <a:schemeClr val="dk1"/>
                </a:solidFill>
              </a:rPr>
              <a:t>Steps:</a:t>
            </a:r>
            <a:endParaRPr sz="1100" b="1">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 sz="1100">
                <a:solidFill>
                  <a:schemeClr val="dk1"/>
                </a:solidFill>
              </a:rPr>
              <a:t>Give cards to different students</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sz="1100">
                <a:solidFill>
                  <a:schemeClr val="dk1"/>
                </a:solidFill>
              </a:rPr>
              <a:t>Ask them to:</a:t>
            </a:r>
            <a:br>
              <a:rPr lang="en" sz="1100">
                <a:solidFill>
                  <a:schemeClr val="dk1"/>
                </a:solidFill>
              </a:rPr>
            </a:br>
            <a:r>
              <a:rPr lang="en" sz="1100">
                <a:solidFill>
                  <a:schemeClr val="dk1"/>
                </a:solidFill>
              </a:rPr>
              <a:t>Arrange themselves in correct order</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sz="1100">
                <a:solidFill>
                  <a:schemeClr val="dk1"/>
                </a:solidFill>
              </a:rPr>
              <a:t>Class can:</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Agree / disagree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Rearrange physically</a:t>
            </a:r>
            <a:endParaRPr sz="1100">
              <a:solidFill>
                <a:schemeClr val="dk1"/>
              </a:solidFill>
            </a:endParaRPr>
          </a:p>
          <a:p>
            <a:pPr marL="0" lvl="0" indent="0" algn="l" rtl="0">
              <a:lnSpc>
                <a:spcPct val="115000"/>
              </a:lnSpc>
              <a:spcBef>
                <a:spcPts val="1200"/>
              </a:spcBef>
              <a:spcAft>
                <a:spcPts val="0"/>
              </a:spcAft>
              <a:buNone/>
            </a:pPr>
            <a:endParaRPr sz="1100" b="1">
              <a:solidFill>
                <a:schemeClr val="dk1"/>
              </a:solidFill>
            </a:endParaRPr>
          </a:p>
          <a:p>
            <a:pPr marL="0" lvl="0" indent="0" algn="l" rtl="0">
              <a:lnSpc>
                <a:spcPct val="115000"/>
              </a:lnSpc>
              <a:spcBef>
                <a:spcPts val="1200"/>
              </a:spcBef>
              <a:spcAft>
                <a:spcPts val="0"/>
              </a:spcAft>
              <a:buNone/>
            </a:pPr>
            <a:endParaRPr sz="1300" b="1">
              <a:solidFill>
                <a:schemeClr val="dk1"/>
              </a:solidFill>
            </a:endParaRPr>
          </a:p>
          <a:p>
            <a:pPr marL="0" lvl="0" indent="0" algn="l" rtl="0">
              <a:lnSpc>
                <a:spcPct val="100000"/>
              </a:lnSpc>
              <a:spcBef>
                <a:spcPts val="1200"/>
              </a:spcBef>
              <a:spcAft>
                <a:spcPts val="0"/>
              </a:spcAft>
              <a:buNone/>
            </a:pP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spcBef>
                <a:spcPts val="1200"/>
              </a:spcBef>
              <a:spcAft>
                <a:spcPts val="0"/>
              </a:spcAft>
              <a:buNone/>
            </a:pPr>
            <a:endParaRPr sz="1100">
              <a:solidFill>
                <a:schemeClr val="dk2"/>
              </a:solidFill>
            </a:endParaRPr>
          </a:p>
        </p:txBody>
      </p:sp>
      <p:sp>
        <p:nvSpPr>
          <p:cNvPr id="644" name="Google Shape;644;p43"/>
          <p:cNvSpPr txBox="1"/>
          <p:nvPr/>
        </p:nvSpPr>
        <p:spPr>
          <a:xfrm>
            <a:off x="5206900" y="1313050"/>
            <a:ext cx="3404700" cy="270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 sz="1100" b="1">
                <a:solidFill>
                  <a:schemeClr val="dk1"/>
                </a:solidFill>
              </a:rPr>
              <a:t>Learning</a:t>
            </a:r>
            <a:endParaRPr sz="11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100">
                <a:solidFill>
                  <a:schemeClr val="dk1"/>
                </a:solidFill>
              </a:rPr>
              <a:t>Sequence memory + logic</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Movement = engagement</a:t>
            </a:r>
            <a:endParaRPr sz="1100">
              <a:solidFill>
                <a:schemeClr val="dk1"/>
              </a:solidFill>
            </a:endParaRPr>
          </a:p>
          <a:p>
            <a:pPr marL="0" lvl="0" indent="0" algn="l" rtl="0">
              <a:lnSpc>
                <a:spcPct val="115000"/>
              </a:lnSpc>
              <a:spcBef>
                <a:spcPts val="1200"/>
              </a:spcBef>
              <a:spcAft>
                <a:spcPts val="0"/>
              </a:spcAft>
              <a:buNone/>
            </a:pPr>
            <a:endParaRPr sz="1100" b="1">
              <a:solidFill>
                <a:schemeClr val="dk1"/>
              </a:solidFill>
            </a:endParaRPr>
          </a:p>
          <a:p>
            <a:pPr marL="0" lvl="0" indent="0" algn="l" rtl="0">
              <a:spcBef>
                <a:spcPts val="1200"/>
              </a:spcBef>
              <a:spcAft>
                <a:spcPts val="0"/>
              </a:spcAft>
              <a:buNone/>
            </a:pPr>
            <a:endParaRPr sz="1800">
              <a:solidFill>
                <a:schemeClr val="dk2"/>
              </a:solidFill>
            </a:endParaRPr>
          </a:p>
        </p:txBody>
      </p:sp>
      <p:sp>
        <p:nvSpPr>
          <p:cNvPr id="645" name="Google Shape;645;p43"/>
          <p:cNvSpPr txBox="1">
            <a:spLocks noGrp="1"/>
          </p:cNvSpPr>
          <p:nvPr>
            <p:ph type="title" idx="4294967295"/>
          </p:nvPr>
        </p:nvSpPr>
        <p:spPr>
          <a:xfrm>
            <a:off x="1145325" y="178200"/>
            <a:ext cx="7538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32695E"/>
                </a:solidFill>
                <a:latin typeface="Poppins"/>
                <a:ea typeface="Poppins"/>
                <a:cs typeface="Poppins"/>
                <a:sym typeface="Poppins"/>
              </a:rPr>
              <a:t>Activity: </a:t>
            </a:r>
            <a:r>
              <a:rPr lang="en" b="1">
                <a:solidFill>
                  <a:srgbClr val="32695E"/>
                </a:solidFill>
                <a:latin typeface="Poppins"/>
                <a:ea typeface="Poppins"/>
                <a:cs typeface="Poppins"/>
                <a:sym typeface="Poppins"/>
              </a:rPr>
              <a:t>Live Sequence Build</a:t>
            </a:r>
            <a:endParaRPr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p:txBody>
      </p:sp>
      <p:pic>
        <p:nvPicPr>
          <p:cNvPr id="646" name="Google Shape;646;p43"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647" name="Google Shape;647;p43"/>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44"/>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
        <p:nvSpPr>
          <p:cNvPr id="654" name="Google Shape;654;p44"/>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44"/>
          <p:cNvSpPr txBox="1"/>
          <p:nvPr/>
        </p:nvSpPr>
        <p:spPr>
          <a:xfrm>
            <a:off x="880022" y="3983200"/>
            <a:ext cx="397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Check net meter and grid connection setup</a:t>
            </a:r>
            <a:endParaRPr b="1">
              <a:solidFill>
                <a:srgbClr val="2D4F48"/>
              </a:solidFill>
              <a:latin typeface="Poppins"/>
              <a:ea typeface="Poppins"/>
              <a:cs typeface="Poppins"/>
              <a:sym typeface="Poppins"/>
            </a:endParaRPr>
          </a:p>
        </p:txBody>
      </p:sp>
      <p:sp>
        <p:nvSpPr>
          <p:cNvPr id="656" name="Google Shape;656;p44"/>
          <p:cNvSpPr/>
          <p:nvPr/>
        </p:nvSpPr>
        <p:spPr>
          <a:xfrm>
            <a:off x="520443" y="4020274"/>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657" name="Google Shape;657;p44"/>
          <p:cNvGrpSpPr/>
          <p:nvPr/>
        </p:nvGrpSpPr>
        <p:grpSpPr>
          <a:xfrm>
            <a:off x="552405" y="4052211"/>
            <a:ext cx="304661" cy="304661"/>
            <a:chOff x="1382732" y="2085555"/>
            <a:chExt cx="516900" cy="516900"/>
          </a:xfrm>
        </p:grpSpPr>
        <p:sp>
          <p:nvSpPr>
            <p:cNvPr id="658" name="Google Shape;658;p44"/>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659" name="Google Shape;659;p44"/>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660" name="Google Shape;660;p44"/>
          <p:cNvSpPr/>
          <p:nvPr/>
        </p:nvSpPr>
        <p:spPr>
          <a:xfrm>
            <a:off x="4938672" y="4026525"/>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661" name="Google Shape;661;p44"/>
          <p:cNvGrpSpPr/>
          <p:nvPr/>
        </p:nvGrpSpPr>
        <p:grpSpPr>
          <a:xfrm>
            <a:off x="4970635" y="4058462"/>
            <a:ext cx="304661" cy="304661"/>
            <a:chOff x="1382732" y="2085555"/>
            <a:chExt cx="516900" cy="516900"/>
          </a:xfrm>
        </p:grpSpPr>
        <p:sp>
          <p:nvSpPr>
            <p:cNvPr id="662" name="Google Shape;662;p44"/>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663" name="Google Shape;663;p44"/>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664" name="Google Shape;664;p44"/>
          <p:cNvSpPr txBox="1"/>
          <p:nvPr/>
        </p:nvSpPr>
        <p:spPr>
          <a:xfrm>
            <a:off x="5275300" y="3985850"/>
            <a:ext cx="368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Energize system for electricity generation</a:t>
            </a:r>
            <a:endParaRPr/>
          </a:p>
        </p:txBody>
      </p:sp>
      <p:sp>
        <p:nvSpPr>
          <p:cNvPr id="665" name="Google Shape;665;p44"/>
          <p:cNvSpPr txBox="1"/>
          <p:nvPr/>
        </p:nvSpPr>
        <p:spPr>
          <a:xfrm>
            <a:off x="1376425" y="1669688"/>
            <a:ext cx="5215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br>
              <a:rPr lang="en" sz="1800">
                <a:solidFill>
                  <a:schemeClr val="dk2"/>
                </a:solidFill>
              </a:rPr>
            </a:br>
            <a:r>
              <a:rPr lang="en" sz="1800" u="sng">
                <a:solidFill>
                  <a:schemeClr val="accent5"/>
                </a:solidFill>
                <a:hlinkClick r:id="rId3">
                  <a:extLst>
                    <a:ext uri="{A12FA001-AC4F-418D-AE19-62706E023703}">
                      <ahyp:hlinkClr xmlns:ahyp="http://schemas.microsoft.com/office/drawing/2018/hyperlinkcolor" val="tx"/>
                    </a:ext>
                  </a:extLst>
                </a:hlinkClick>
              </a:rPr>
              <a:t>PM Surya Ghar Full Video</a:t>
            </a:r>
            <a:endParaRPr sz="1800">
              <a:solidFill>
                <a:schemeClr val="dk2"/>
              </a:solidFill>
            </a:endParaRPr>
          </a:p>
          <a:p>
            <a:pPr marL="0" lvl="0" indent="0" algn="l" rtl="0">
              <a:spcBef>
                <a:spcPts val="0"/>
              </a:spcBef>
              <a:spcAft>
                <a:spcPts val="0"/>
              </a:spcAft>
              <a:buNone/>
            </a:pPr>
            <a:br>
              <a:rPr lang="en" sz="1800">
                <a:solidFill>
                  <a:schemeClr val="dk2"/>
                </a:solidFill>
              </a:rPr>
            </a:br>
            <a:r>
              <a:rPr lang="en" sz="1800">
                <a:solidFill>
                  <a:schemeClr val="dk2"/>
                </a:solidFill>
              </a:rPr>
              <a:t>23:12 seconds to 27:55</a:t>
            </a:r>
            <a:endParaRPr sz="1800">
              <a:solidFill>
                <a:schemeClr val="dk2"/>
              </a:solidFill>
            </a:endParaRPr>
          </a:p>
        </p:txBody>
      </p:sp>
      <p:sp>
        <p:nvSpPr>
          <p:cNvPr id="666" name="Google Shape;666;p44"/>
          <p:cNvSpPr txBox="1">
            <a:spLocks noGrp="1"/>
          </p:cNvSpPr>
          <p:nvPr>
            <p:ph type="title" idx="4294967295"/>
          </p:nvPr>
        </p:nvSpPr>
        <p:spPr>
          <a:xfrm>
            <a:off x="1145326" y="178200"/>
            <a:ext cx="6554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Net Metering &amp; System Commissioning</a:t>
            </a:r>
            <a:endParaRPr b="1">
              <a:solidFill>
                <a:srgbClr val="2D4F48"/>
              </a:solidFill>
              <a:latin typeface="Helvetica Neue"/>
              <a:ea typeface="Helvetica Neue"/>
              <a:cs typeface="Helvetica Neue"/>
              <a:sym typeface="Helvetica Neue"/>
            </a:endParaRPr>
          </a:p>
        </p:txBody>
      </p:sp>
      <p:pic>
        <p:nvPicPr>
          <p:cNvPr id="667" name="Google Shape;667;p44" title="Onskills logo new.png"/>
          <p:cNvPicPr preferRelativeResize="0"/>
          <p:nvPr/>
        </p:nvPicPr>
        <p:blipFill rotWithShape="1">
          <a:blip r:embed="rId4">
            <a:alphaModFix/>
          </a:blip>
          <a:srcRect/>
          <a:stretch/>
        </p:blipFill>
        <p:spPr>
          <a:xfrm>
            <a:off x="266676" y="162835"/>
            <a:ext cx="682074" cy="682074"/>
          </a:xfrm>
          <a:prstGeom prst="rect">
            <a:avLst/>
          </a:prstGeom>
          <a:noFill/>
          <a:ln>
            <a:noFill/>
          </a:ln>
        </p:spPr>
      </p:pic>
      <p:sp>
        <p:nvSpPr>
          <p:cNvPr id="668" name="Google Shape;668;p44"/>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9" name="Google Shape;669;p44"/>
          <p:cNvPicPr preferRelativeResize="0"/>
          <p:nvPr/>
        </p:nvPicPr>
        <p:blipFill>
          <a:blip r:embed="rId5">
            <a:alphaModFix amt="12000"/>
          </a:blip>
          <a:stretch>
            <a:fillRect/>
          </a:stretch>
        </p:blipFill>
        <p:spPr>
          <a:xfrm>
            <a:off x="8159750" y="4257075"/>
            <a:ext cx="682075" cy="682075"/>
          </a:xfrm>
          <a:prstGeom prst="rect">
            <a:avLst/>
          </a:prstGeom>
          <a:noFill/>
          <a:ln>
            <a:noFill/>
          </a:ln>
        </p:spPr>
      </p:pic>
      <p:pic>
        <p:nvPicPr>
          <p:cNvPr id="670" name="Google Shape;670;p44"/>
          <p:cNvPicPr preferRelativeResize="0"/>
          <p:nvPr/>
        </p:nvPicPr>
        <p:blipFill>
          <a:blip r:embed="rId5">
            <a:alphaModFix amt="12000"/>
          </a:blip>
          <a:stretch>
            <a:fillRect/>
          </a:stretch>
        </p:blipFill>
        <p:spPr>
          <a:xfrm rot="10800000">
            <a:off x="396875" y="4257075"/>
            <a:ext cx="682075" cy="682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5"/>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676" name="Google Shape;676;p45"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677" name="Google Shape;677;p45"/>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What is the role of net metering in an on-grid solar system?</a:t>
            </a:r>
            <a:endParaRPr>
              <a:solidFill>
                <a:schemeClr val="dk1"/>
              </a:solidFill>
              <a:latin typeface="Poppins"/>
              <a:ea typeface="Poppins"/>
              <a:cs typeface="Poppins"/>
              <a:sym typeface="Poppins"/>
            </a:endParaRPr>
          </a:p>
        </p:txBody>
      </p:sp>
      <p:sp>
        <p:nvSpPr>
          <p:cNvPr id="678" name="Google Shape;678;p45"/>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 Measures rainfall</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B. Tracks battery water level</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 Monitors electricity exchanged with the grid</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D. Controls panel tilt</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Correct Answer: C</a:t>
            </a: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679" name="Google Shape;679;p45"/>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680" name="Google Shape;680;p45"/>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1" name="Google Shape;681;p45"/>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682" name="Google Shape;682;p45"/>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6"/>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
        <p:nvSpPr>
          <p:cNvPr id="689" name="Google Shape;689;p46"/>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0" name="Google Shape;690;p46"/>
          <p:cNvSpPr txBox="1"/>
          <p:nvPr/>
        </p:nvSpPr>
        <p:spPr>
          <a:xfrm>
            <a:off x="880022" y="3983200"/>
            <a:ext cx="397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Complete handover between consumer and DISCOM</a:t>
            </a:r>
            <a:endParaRPr b="1">
              <a:solidFill>
                <a:srgbClr val="2D4F48"/>
              </a:solidFill>
              <a:latin typeface="Poppins"/>
              <a:ea typeface="Poppins"/>
              <a:cs typeface="Poppins"/>
              <a:sym typeface="Poppins"/>
            </a:endParaRPr>
          </a:p>
        </p:txBody>
      </p:sp>
      <p:sp>
        <p:nvSpPr>
          <p:cNvPr id="691" name="Google Shape;691;p46"/>
          <p:cNvSpPr/>
          <p:nvPr/>
        </p:nvSpPr>
        <p:spPr>
          <a:xfrm>
            <a:off x="520443" y="4020274"/>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692" name="Google Shape;692;p46"/>
          <p:cNvGrpSpPr/>
          <p:nvPr/>
        </p:nvGrpSpPr>
        <p:grpSpPr>
          <a:xfrm>
            <a:off x="552405" y="4052211"/>
            <a:ext cx="304661" cy="304661"/>
            <a:chOff x="1382732" y="2085555"/>
            <a:chExt cx="516900" cy="516900"/>
          </a:xfrm>
        </p:grpSpPr>
        <p:sp>
          <p:nvSpPr>
            <p:cNvPr id="693" name="Google Shape;693;p46"/>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694" name="Google Shape;694;p46"/>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695" name="Google Shape;695;p46"/>
          <p:cNvSpPr/>
          <p:nvPr/>
        </p:nvSpPr>
        <p:spPr>
          <a:xfrm>
            <a:off x="4938672" y="4026525"/>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696" name="Google Shape;696;p46"/>
          <p:cNvGrpSpPr/>
          <p:nvPr/>
        </p:nvGrpSpPr>
        <p:grpSpPr>
          <a:xfrm>
            <a:off x="4970635" y="4058462"/>
            <a:ext cx="304661" cy="304661"/>
            <a:chOff x="1382732" y="2085555"/>
            <a:chExt cx="516900" cy="516900"/>
          </a:xfrm>
        </p:grpSpPr>
        <p:sp>
          <p:nvSpPr>
            <p:cNvPr id="697" name="Google Shape;697;p46"/>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698" name="Google Shape;698;p46"/>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699" name="Google Shape;699;p46"/>
          <p:cNvSpPr txBox="1"/>
          <p:nvPr/>
        </p:nvSpPr>
        <p:spPr>
          <a:xfrm>
            <a:off x="5275300" y="3985850"/>
            <a:ext cx="368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Finalize documentation and approvals</a:t>
            </a:r>
            <a:endParaRPr/>
          </a:p>
        </p:txBody>
      </p:sp>
      <p:sp>
        <p:nvSpPr>
          <p:cNvPr id="700" name="Google Shape;700;p46"/>
          <p:cNvSpPr txBox="1"/>
          <p:nvPr/>
        </p:nvSpPr>
        <p:spPr>
          <a:xfrm>
            <a:off x="1376425" y="1669688"/>
            <a:ext cx="5215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br>
              <a:rPr lang="en" sz="1800">
                <a:solidFill>
                  <a:schemeClr val="dk2"/>
                </a:solidFill>
              </a:rPr>
            </a:br>
            <a:r>
              <a:rPr lang="en" sz="1800" u="sng">
                <a:solidFill>
                  <a:schemeClr val="accent5"/>
                </a:solidFill>
                <a:hlinkClick r:id="rId3">
                  <a:extLst>
                    <a:ext uri="{A12FA001-AC4F-418D-AE19-62706E023703}">
                      <ahyp:hlinkClr xmlns:ahyp="http://schemas.microsoft.com/office/drawing/2018/hyperlinkcolor" val="tx"/>
                    </a:ext>
                  </a:extLst>
                </a:hlinkClick>
              </a:rPr>
              <a:t>PM Surya Ghar Full Video</a:t>
            </a:r>
            <a:endParaRPr sz="1800">
              <a:solidFill>
                <a:schemeClr val="dk2"/>
              </a:solidFill>
            </a:endParaRPr>
          </a:p>
          <a:p>
            <a:pPr marL="0" lvl="0" indent="0" algn="l" rtl="0">
              <a:spcBef>
                <a:spcPts val="0"/>
              </a:spcBef>
              <a:spcAft>
                <a:spcPts val="0"/>
              </a:spcAft>
              <a:buNone/>
            </a:pPr>
            <a:br>
              <a:rPr lang="en" sz="1800">
                <a:solidFill>
                  <a:schemeClr val="dk2"/>
                </a:solidFill>
              </a:rPr>
            </a:br>
            <a:r>
              <a:rPr lang="en" sz="1800">
                <a:solidFill>
                  <a:schemeClr val="dk2"/>
                </a:solidFill>
              </a:rPr>
              <a:t>27:55 seconds to end</a:t>
            </a:r>
            <a:endParaRPr sz="1800">
              <a:solidFill>
                <a:schemeClr val="dk2"/>
              </a:solidFill>
            </a:endParaRPr>
          </a:p>
        </p:txBody>
      </p:sp>
      <p:sp>
        <p:nvSpPr>
          <p:cNvPr id="701" name="Google Shape;701;p46"/>
          <p:cNvSpPr txBox="1">
            <a:spLocks noGrp="1"/>
          </p:cNvSpPr>
          <p:nvPr>
            <p:ph type="title" idx="4294967295"/>
          </p:nvPr>
        </p:nvSpPr>
        <p:spPr>
          <a:xfrm>
            <a:off x="1145326" y="178200"/>
            <a:ext cx="6554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System Handover &amp; Documentation</a:t>
            </a:r>
            <a:endParaRPr b="1">
              <a:solidFill>
                <a:srgbClr val="2D4F48"/>
              </a:solidFill>
              <a:latin typeface="Helvetica Neue"/>
              <a:ea typeface="Helvetica Neue"/>
              <a:cs typeface="Helvetica Neue"/>
              <a:sym typeface="Helvetica Neue"/>
            </a:endParaRPr>
          </a:p>
        </p:txBody>
      </p:sp>
      <p:pic>
        <p:nvPicPr>
          <p:cNvPr id="702" name="Google Shape;702;p46" title="Onskills logo new.png"/>
          <p:cNvPicPr preferRelativeResize="0"/>
          <p:nvPr/>
        </p:nvPicPr>
        <p:blipFill rotWithShape="1">
          <a:blip r:embed="rId4">
            <a:alphaModFix/>
          </a:blip>
          <a:srcRect/>
          <a:stretch/>
        </p:blipFill>
        <p:spPr>
          <a:xfrm>
            <a:off x="266676" y="162835"/>
            <a:ext cx="682074" cy="682074"/>
          </a:xfrm>
          <a:prstGeom prst="rect">
            <a:avLst/>
          </a:prstGeom>
          <a:noFill/>
          <a:ln>
            <a:noFill/>
          </a:ln>
        </p:spPr>
      </p:pic>
      <p:sp>
        <p:nvSpPr>
          <p:cNvPr id="703" name="Google Shape;703;p46"/>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4" name="Google Shape;704;p46"/>
          <p:cNvPicPr preferRelativeResize="0"/>
          <p:nvPr/>
        </p:nvPicPr>
        <p:blipFill>
          <a:blip r:embed="rId5">
            <a:alphaModFix amt="12000"/>
          </a:blip>
          <a:stretch>
            <a:fillRect/>
          </a:stretch>
        </p:blipFill>
        <p:spPr>
          <a:xfrm>
            <a:off x="8159750" y="4257075"/>
            <a:ext cx="682075" cy="682075"/>
          </a:xfrm>
          <a:prstGeom prst="rect">
            <a:avLst/>
          </a:prstGeom>
          <a:noFill/>
          <a:ln>
            <a:noFill/>
          </a:ln>
        </p:spPr>
      </p:pic>
      <p:pic>
        <p:nvPicPr>
          <p:cNvPr id="705" name="Google Shape;705;p46"/>
          <p:cNvPicPr preferRelativeResize="0"/>
          <p:nvPr/>
        </p:nvPicPr>
        <p:blipFill>
          <a:blip r:embed="rId5">
            <a:alphaModFix amt="12000"/>
          </a:blip>
          <a:stretch>
            <a:fillRect/>
          </a:stretch>
        </p:blipFill>
        <p:spPr>
          <a:xfrm rot="10800000">
            <a:off x="396875" y="4257075"/>
            <a:ext cx="682075" cy="682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47"/>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
        <p:nvSpPr>
          <p:cNvPr id="712" name="Google Shape;712;p47"/>
          <p:cNvSpPr txBox="1"/>
          <p:nvPr/>
        </p:nvSpPr>
        <p:spPr>
          <a:xfrm>
            <a:off x="1086650" y="2128025"/>
            <a:ext cx="2372400" cy="6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713" name="Google Shape;713;p47"/>
          <p:cNvSpPr txBox="1"/>
          <p:nvPr/>
        </p:nvSpPr>
        <p:spPr>
          <a:xfrm>
            <a:off x="1086650" y="1123600"/>
            <a:ext cx="3666000" cy="324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Show 4 issues:</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100">
                <a:solidFill>
                  <a:schemeClr val="dk1"/>
                </a:solidFill>
              </a:rPr>
              <a:t>Loose wire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Overloaded DB</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Proper earthing</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Neat wiring</a:t>
            </a:r>
            <a:endParaRPr sz="1100">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Task:</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Rank from MOST dangerous → least</a:t>
            </a:r>
            <a:endParaRPr sz="1100">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Learning:</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100">
                <a:solidFill>
                  <a:schemeClr val="dk1"/>
                </a:solidFill>
              </a:rPr>
              <a:t>Prioritization</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Safety judgement</a:t>
            </a:r>
            <a:endParaRPr sz="1100">
              <a:solidFill>
                <a:schemeClr val="dk1"/>
              </a:solidFill>
            </a:endParaRPr>
          </a:p>
          <a:p>
            <a:pPr marL="0" lvl="0" indent="0" algn="l" rtl="0">
              <a:lnSpc>
                <a:spcPct val="115000"/>
              </a:lnSpc>
              <a:spcBef>
                <a:spcPts val="1200"/>
              </a:spcBef>
              <a:spcAft>
                <a:spcPts val="0"/>
              </a:spcAft>
              <a:buNone/>
            </a:pPr>
            <a:endParaRPr sz="1300" b="1">
              <a:solidFill>
                <a:schemeClr val="dk1"/>
              </a:solidFill>
            </a:endParaRPr>
          </a:p>
          <a:p>
            <a:pPr marL="0" lvl="0" indent="0" algn="l" rtl="0">
              <a:lnSpc>
                <a:spcPct val="100000"/>
              </a:lnSpc>
              <a:spcBef>
                <a:spcPts val="1200"/>
              </a:spcBef>
              <a:spcAft>
                <a:spcPts val="0"/>
              </a:spcAft>
              <a:buNone/>
            </a:pP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spcBef>
                <a:spcPts val="1200"/>
              </a:spcBef>
              <a:spcAft>
                <a:spcPts val="0"/>
              </a:spcAft>
              <a:buNone/>
            </a:pPr>
            <a:endParaRPr sz="1100">
              <a:solidFill>
                <a:schemeClr val="dk2"/>
              </a:solidFill>
            </a:endParaRPr>
          </a:p>
        </p:txBody>
      </p:sp>
      <p:sp>
        <p:nvSpPr>
          <p:cNvPr id="714" name="Google Shape;714;p47"/>
          <p:cNvSpPr/>
          <p:nvPr/>
        </p:nvSpPr>
        <p:spPr>
          <a:xfrm>
            <a:off x="520443" y="1123612"/>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715" name="Google Shape;715;p47"/>
          <p:cNvGrpSpPr/>
          <p:nvPr/>
        </p:nvGrpSpPr>
        <p:grpSpPr>
          <a:xfrm>
            <a:off x="552468" y="1158194"/>
            <a:ext cx="304661" cy="304661"/>
            <a:chOff x="1382838" y="-2833431"/>
            <a:chExt cx="516900" cy="516900"/>
          </a:xfrm>
        </p:grpSpPr>
        <p:sp>
          <p:nvSpPr>
            <p:cNvPr id="716" name="Google Shape;716;p47"/>
            <p:cNvSpPr/>
            <p:nvPr/>
          </p:nvSpPr>
          <p:spPr>
            <a:xfrm>
              <a:off x="1382838" y="-2833431"/>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717" name="Google Shape;717;p47"/>
            <p:cNvSpPr/>
            <p:nvPr/>
          </p:nvSpPr>
          <p:spPr>
            <a:xfrm>
              <a:off x="1427593" y="-2784578"/>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718" name="Google Shape;718;p47"/>
          <p:cNvSpPr txBox="1">
            <a:spLocks noGrp="1"/>
          </p:cNvSpPr>
          <p:nvPr>
            <p:ph type="title" idx="4294967295"/>
          </p:nvPr>
        </p:nvSpPr>
        <p:spPr>
          <a:xfrm>
            <a:off x="1145325" y="178200"/>
            <a:ext cx="7538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32695E"/>
                </a:solidFill>
                <a:latin typeface="Poppins"/>
                <a:ea typeface="Poppins"/>
                <a:cs typeface="Poppins"/>
                <a:sym typeface="Poppins"/>
              </a:rPr>
              <a:t>Activity: </a:t>
            </a:r>
            <a:r>
              <a:rPr lang="en" b="1">
                <a:solidFill>
                  <a:srgbClr val="32695E"/>
                </a:solidFill>
                <a:latin typeface="Poppins"/>
                <a:ea typeface="Poppins"/>
                <a:cs typeface="Poppins"/>
                <a:sym typeface="Poppins"/>
              </a:rPr>
              <a:t>Risk Ranking</a:t>
            </a:r>
            <a:endParaRPr>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p:txBody>
      </p:sp>
      <p:pic>
        <p:nvPicPr>
          <p:cNvPr id="719" name="Google Shape;719;p47"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720" name="Google Shape;720;p47"/>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48"/>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pic>
        <p:nvPicPr>
          <p:cNvPr id="727" name="Google Shape;727;p48" descr="NIMI – Government of India proudly presents an essential theory-based learning video on Safety Measures in Solar Plant Installation for the ITI ecosystem and vocational education sector.&#10;&#10;This session is designed to help you understand the critical safety practices required while installing and maintaining solar power plants. Safety is the foundation of every successful Solar Technician, and mastering these principles will prepare you to work confidently and responsibly in the field.&#10;&#10;Time stamp :&#10;0:00 - Title &#10;0:23 - Introduction&#10;0:29 - Objective &#10;1:19 - Importance of safety in solar plant Installation&#10;1:47 - Importance of safety in Solar Plant Installation&#10;2:09 -  Safety Precautions for Solar Photovoltaic Power Plants &#10;2:43 -  Classification of safety &#10;7:21 - Components of strctural and Mechanical safety&#10;11:10 - Class A fire &#10;11:14 - Class B Fire &#10;11:53 - What is Occupational Health and safety?&#10;13:52 - Implementation of safety Measures&#10;16:40 - Recap&#10;&#10;🔔 Stay Updated! Watch the video and subscribe to our channel for more skill-enhancing content tailored for ITI students and vocational trainees.&#10;&#10;🌐 Stay Connected: Follow us for updates and additional learning resources: https://linktr.ee/nimichennai&#10;&#10;#solarsafety   #solarplantInstallation #safetyfirst  #nimi  #skilldevelopment  #vocationaltraining  #ITI #solartechnician #electricalsafety   #workplacesafety  #renewableenergy  #technicaleducation" title="Safety measures in Solar plant installation (Theory ) | NIMI | DIGITAL | HINDI |">
            <a:hlinkClick r:id="rId3"/>
          </p:cNvPr>
          <p:cNvPicPr preferRelativeResize="0"/>
          <p:nvPr/>
        </p:nvPicPr>
        <p:blipFill>
          <a:blip r:embed="rId4">
            <a:alphaModFix/>
          </a:blip>
          <a:stretch>
            <a:fillRect/>
          </a:stretch>
        </p:blipFill>
        <p:spPr>
          <a:xfrm>
            <a:off x="1648649" y="1159438"/>
            <a:ext cx="6105658" cy="3434425"/>
          </a:xfrm>
          <a:prstGeom prst="rect">
            <a:avLst/>
          </a:prstGeom>
          <a:noFill/>
          <a:ln>
            <a:noFill/>
          </a:ln>
        </p:spPr>
      </p:pic>
      <p:sp>
        <p:nvSpPr>
          <p:cNvPr id="728" name="Google Shape;728;p48"/>
          <p:cNvSpPr txBox="1">
            <a:spLocks noGrp="1"/>
          </p:cNvSpPr>
          <p:nvPr>
            <p:ph type="title" idx="4294967295"/>
          </p:nvPr>
        </p:nvSpPr>
        <p:spPr>
          <a:xfrm>
            <a:off x="1145325" y="178200"/>
            <a:ext cx="7538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32695E"/>
                </a:solidFill>
                <a:latin typeface="Poppins"/>
                <a:ea typeface="Poppins"/>
                <a:cs typeface="Poppins"/>
                <a:sym typeface="Poppins"/>
              </a:rPr>
              <a:t>Basic Safety Practices in </a:t>
            </a:r>
            <a:r>
              <a:rPr lang="en" b="1">
                <a:solidFill>
                  <a:srgbClr val="32695E"/>
                </a:solidFill>
                <a:latin typeface="Poppins"/>
                <a:ea typeface="Poppins"/>
                <a:cs typeface="Poppins"/>
                <a:sym typeface="Poppins"/>
              </a:rPr>
              <a:t>Solar PV work</a:t>
            </a:r>
            <a:endParaRPr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a:solidFill>
                <a:srgbClr val="32695E"/>
              </a:solidFill>
              <a:latin typeface="Poppins"/>
              <a:ea typeface="Poppins"/>
              <a:cs typeface="Poppins"/>
              <a:sym typeface="Poppins"/>
            </a:endParaRPr>
          </a:p>
        </p:txBody>
      </p:sp>
      <p:pic>
        <p:nvPicPr>
          <p:cNvPr id="729" name="Google Shape;729;p48" title="Onskills logo new.png"/>
          <p:cNvPicPr preferRelativeResize="0"/>
          <p:nvPr/>
        </p:nvPicPr>
        <p:blipFill rotWithShape="1">
          <a:blip r:embed="rId5">
            <a:alphaModFix/>
          </a:blip>
          <a:srcRect/>
          <a:stretch/>
        </p:blipFill>
        <p:spPr>
          <a:xfrm>
            <a:off x="266676" y="162835"/>
            <a:ext cx="682074" cy="682074"/>
          </a:xfrm>
          <a:prstGeom prst="rect">
            <a:avLst/>
          </a:prstGeom>
          <a:noFill/>
          <a:ln>
            <a:noFill/>
          </a:ln>
        </p:spPr>
      </p:pic>
      <p:sp>
        <p:nvSpPr>
          <p:cNvPr id="730" name="Google Shape;730;p48"/>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1" name="Google Shape;731;p48"/>
          <p:cNvPicPr preferRelativeResize="0"/>
          <p:nvPr/>
        </p:nvPicPr>
        <p:blipFill>
          <a:blip r:embed="rId6">
            <a:alphaModFix amt="12000"/>
          </a:blip>
          <a:stretch>
            <a:fillRect/>
          </a:stretch>
        </p:blipFill>
        <p:spPr>
          <a:xfrm>
            <a:off x="8159750" y="4257075"/>
            <a:ext cx="682075" cy="682075"/>
          </a:xfrm>
          <a:prstGeom prst="rect">
            <a:avLst/>
          </a:prstGeom>
          <a:noFill/>
          <a:ln>
            <a:noFill/>
          </a:ln>
        </p:spPr>
      </p:pic>
      <p:pic>
        <p:nvPicPr>
          <p:cNvPr id="732" name="Google Shape;732;p48"/>
          <p:cNvPicPr preferRelativeResize="0"/>
          <p:nvPr/>
        </p:nvPicPr>
        <p:blipFill>
          <a:blip r:embed="rId6">
            <a:alphaModFix amt="12000"/>
          </a:blip>
          <a:stretch>
            <a:fillRect/>
          </a:stretch>
        </p:blipFill>
        <p:spPr>
          <a:xfrm rot="10800000">
            <a:off x="396875" y="4257075"/>
            <a:ext cx="682075" cy="682075"/>
          </a:xfrm>
          <a:prstGeom prst="rect">
            <a:avLst/>
          </a:prstGeom>
          <a:noFill/>
          <a:ln>
            <a:noFill/>
          </a:ln>
        </p:spPr>
      </p:pic>
      <p:sp>
        <p:nvSpPr>
          <p:cNvPr id="733" name="Google Shape;733;p48"/>
          <p:cNvSpPr txBox="1"/>
          <p:nvPr/>
        </p:nvSpPr>
        <p:spPr>
          <a:xfrm>
            <a:off x="267200" y="1411125"/>
            <a:ext cx="1160700" cy="8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Start at 1:20 seconds</a:t>
            </a:r>
            <a:endParaRPr>
              <a:solidFill>
                <a:schemeClr val="dk2"/>
              </a:solidFill>
            </a:endParaRPr>
          </a:p>
        </p:txBody>
      </p:sp>
      <p:sp>
        <p:nvSpPr>
          <p:cNvPr id="3" name="TextBox 2">
            <a:extLst>
              <a:ext uri="{FF2B5EF4-FFF2-40B4-BE49-F238E27FC236}">
                <a16:creationId xmlns:a16="http://schemas.microsoft.com/office/drawing/2014/main" id="{14A0FF99-7423-26C0-2482-12F4581CA545}"/>
              </a:ext>
            </a:extLst>
          </p:cNvPr>
          <p:cNvSpPr txBox="1"/>
          <p:nvPr/>
        </p:nvSpPr>
        <p:spPr>
          <a:xfrm>
            <a:off x="0" y="2421672"/>
            <a:ext cx="1648649" cy="523220"/>
          </a:xfrm>
          <a:prstGeom prst="rect">
            <a:avLst/>
          </a:prstGeom>
          <a:noFill/>
        </p:spPr>
        <p:txBody>
          <a:bodyPr wrap="square">
            <a:spAutoFit/>
          </a:bodyPr>
          <a:lstStyle/>
          <a:p>
            <a:r>
              <a:rPr lang="en" b="1" dirty="0">
                <a:solidFill>
                  <a:srgbClr val="32695E"/>
                </a:solidFill>
                <a:latin typeface="Poppins"/>
                <a:ea typeface="Poppins"/>
                <a:cs typeface="Poppins"/>
                <a:sym typeface="Poppins"/>
              </a:rPr>
              <a:t>– to improve to english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animEffect transition="in" filter="fade">
                                      <p:cBhvr>
                                        <p:cTn id="7"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pic>
        <p:nvPicPr>
          <p:cNvPr id="740" name="Google Shape;740;p49" descr="Do you know what type of fire you're dealing with and how to extinguish it safely?&#10;In this all-in-one fire safety video, we cover three essential topics every safety professional, worker, and homeowner must understand:&#10;&#10;🔴 Classification of Fire – Learn about Class A, B, C, D, and K fires with real-life examples.&#10;🧯 Types of Fire Extinguishers &amp; Their Uses – Discover which extinguisher to use for each fire type: water, foam, CO2, dry chemical &amp; more.&#10;💧 Methods of Fire Extinguishment – Explore the fire triangle and the principles behind smothering, cooling, starving, and chemical inhibition.&#10;&#10;Perfect for NEBOSH, OSHA, and Fire Safety Training programs!&#10;&#10;👉 Don’t forget to like, share, and subscribe for more safety training videos." title="🔥 Types of Fire, Fire Extinguishers &amp; Extinguishing Methods – Complete Safety Guide!">
            <a:hlinkClick r:id="rId3"/>
          </p:cNvPr>
          <p:cNvPicPr preferRelativeResize="0"/>
          <p:nvPr/>
        </p:nvPicPr>
        <p:blipFill>
          <a:blip r:embed="rId4">
            <a:alphaModFix/>
          </a:blip>
          <a:stretch>
            <a:fillRect/>
          </a:stretch>
        </p:blipFill>
        <p:spPr>
          <a:xfrm>
            <a:off x="1950922" y="1599050"/>
            <a:ext cx="5242178" cy="2948725"/>
          </a:xfrm>
          <a:prstGeom prst="rect">
            <a:avLst/>
          </a:prstGeom>
          <a:noFill/>
          <a:ln>
            <a:noFill/>
          </a:ln>
        </p:spPr>
      </p:pic>
      <p:sp>
        <p:nvSpPr>
          <p:cNvPr id="741" name="Google Shape;741;p49"/>
          <p:cNvSpPr txBox="1">
            <a:spLocks noGrp="1"/>
          </p:cNvSpPr>
          <p:nvPr>
            <p:ph type="title" idx="4294967295"/>
          </p:nvPr>
        </p:nvSpPr>
        <p:spPr>
          <a:xfrm>
            <a:off x="1145325" y="178200"/>
            <a:ext cx="82383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sz="2500">
                <a:solidFill>
                  <a:srgbClr val="32695E"/>
                </a:solidFill>
                <a:latin typeface="Poppins"/>
                <a:ea typeface="Poppins"/>
                <a:cs typeface="Poppins"/>
                <a:sym typeface="Poppins"/>
              </a:rPr>
              <a:t>Administering </a:t>
            </a:r>
            <a:r>
              <a:rPr lang="en" sz="2500" b="1">
                <a:solidFill>
                  <a:srgbClr val="32695E"/>
                </a:solidFill>
                <a:latin typeface="Poppins"/>
                <a:ea typeface="Poppins"/>
                <a:cs typeface="Poppins"/>
                <a:sym typeface="Poppins"/>
              </a:rPr>
              <a:t>First Aid and Fire Safety Protocol</a:t>
            </a:r>
            <a:endParaRPr sz="2500"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p:txBody>
      </p:sp>
      <p:pic>
        <p:nvPicPr>
          <p:cNvPr id="742" name="Google Shape;742;p49" title="Onskills logo new.png"/>
          <p:cNvPicPr preferRelativeResize="0"/>
          <p:nvPr/>
        </p:nvPicPr>
        <p:blipFill rotWithShape="1">
          <a:blip r:embed="rId5">
            <a:alphaModFix/>
          </a:blip>
          <a:srcRect/>
          <a:stretch/>
        </p:blipFill>
        <p:spPr>
          <a:xfrm>
            <a:off x="266676" y="162835"/>
            <a:ext cx="682074" cy="682074"/>
          </a:xfrm>
          <a:prstGeom prst="rect">
            <a:avLst/>
          </a:prstGeom>
          <a:noFill/>
          <a:ln>
            <a:noFill/>
          </a:ln>
        </p:spPr>
      </p:pic>
      <p:sp>
        <p:nvSpPr>
          <p:cNvPr id="743" name="Google Shape;743;p49"/>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4" name="Google Shape;744;p49"/>
          <p:cNvPicPr preferRelativeResize="0"/>
          <p:nvPr/>
        </p:nvPicPr>
        <p:blipFill>
          <a:blip r:embed="rId6">
            <a:alphaModFix amt="12000"/>
          </a:blip>
          <a:stretch>
            <a:fillRect/>
          </a:stretch>
        </p:blipFill>
        <p:spPr>
          <a:xfrm>
            <a:off x="8159750" y="4257075"/>
            <a:ext cx="682075" cy="682075"/>
          </a:xfrm>
          <a:prstGeom prst="rect">
            <a:avLst/>
          </a:prstGeom>
          <a:noFill/>
          <a:ln>
            <a:noFill/>
          </a:ln>
        </p:spPr>
      </p:pic>
      <p:pic>
        <p:nvPicPr>
          <p:cNvPr id="745" name="Google Shape;745;p49"/>
          <p:cNvPicPr preferRelativeResize="0"/>
          <p:nvPr/>
        </p:nvPicPr>
        <p:blipFill>
          <a:blip r:embed="rId6">
            <a:alphaModFix amt="12000"/>
          </a:blip>
          <a:stretch>
            <a:fillRect/>
          </a:stretch>
        </p:blipFill>
        <p:spPr>
          <a:xfrm rot="10800000">
            <a:off x="396875" y="4257075"/>
            <a:ext cx="682075" cy="682075"/>
          </a:xfrm>
          <a:prstGeom prst="rect">
            <a:avLst/>
          </a:prstGeom>
          <a:noFill/>
          <a:ln>
            <a:noFill/>
          </a:ln>
        </p:spPr>
      </p:pic>
      <p:sp>
        <p:nvSpPr>
          <p:cNvPr id="3" name="TextBox 2">
            <a:extLst>
              <a:ext uri="{FF2B5EF4-FFF2-40B4-BE49-F238E27FC236}">
                <a16:creationId xmlns:a16="http://schemas.microsoft.com/office/drawing/2014/main" id="{DA2BE154-FFB0-402C-A633-032E164C403A}"/>
              </a:ext>
            </a:extLst>
          </p:cNvPr>
          <p:cNvSpPr txBox="1"/>
          <p:nvPr/>
        </p:nvSpPr>
        <p:spPr>
          <a:xfrm>
            <a:off x="191220" y="927959"/>
            <a:ext cx="1775460" cy="523220"/>
          </a:xfrm>
          <a:prstGeom prst="rect">
            <a:avLst/>
          </a:prstGeom>
          <a:noFill/>
        </p:spPr>
        <p:txBody>
          <a:bodyPr wrap="square">
            <a:spAutoFit/>
          </a:bodyPr>
          <a:lstStyle/>
          <a:p>
            <a:r>
              <a:rPr lang="en-US" b="1" dirty="0">
                <a:solidFill>
                  <a:srgbClr val="32695E"/>
                </a:solidFill>
                <a:latin typeface="Poppins"/>
                <a:ea typeface="Poppins"/>
                <a:cs typeface="Poppins"/>
                <a:sym typeface="Poppins"/>
              </a:rPr>
              <a:t>D</a:t>
            </a:r>
            <a:r>
              <a:rPr lang="en" b="1" dirty="0">
                <a:solidFill>
                  <a:srgbClr val="32695E"/>
                </a:solidFill>
                <a:latin typeface="Poppins"/>
                <a:ea typeface="Poppins"/>
                <a:cs typeface="Poppins"/>
                <a:sym typeface="Poppins"/>
              </a:rPr>
              <a:t>ownload and minise the size.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fade">
                                      <p:cBhvr>
                                        <p:cTn id="7" dur="10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AD4A21A0-1944-4190-0253-3FA42050EAE2}"/>
            </a:ext>
          </a:extLst>
        </p:cNvPr>
        <p:cNvGrpSpPr/>
        <p:nvPr/>
      </p:nvGrpSpPr>
      <p:grpSpPr>
        <a:xfrm>
          <a:off x="0" y="0"/>
          <a:ext cx="0" cy="0"/>
          <a:chOff x="0" y="0"/>
          <a:chExt cx="0" cy="0"/>
        </a:xfrm>
      </p:grpSpPr>
      <p:sp>
        <p:nvSpPr>
          <p:cNvPr id="64" name="Google Shape;64;p14">
            <a:extLst>
              <a:ext uri="{FF2B5EF4-FFF2-40B4-BE49-F238E27FC236}">
                <a16:creationId xmlns:a16="http://schemas.microsoft.com/office/drawing/2014/main" id="{67566ACD-1C48-BA18-A384-EAD278C14A0D}"/>
              </a:ext>
            </a:extLst>
          </p:cNvPr>
          <p:cNvSpPr txBox="1">
            <a:spLocks noGrp="1"/>
          </p:cNvSpPr>
          <p:nvPr>
            <p:ph type="sldNum" idx="12"/>
          </p:nvPr>
        </p:nvSpPr>
        <p:spPr>
          <a:xfrm>
            <a:off x="8225533" y="4433942"/>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65" name="Google Shape;65;p14">
            <a:extLst>
              <a:ext uri="{FF2B5EF4-FFF2-40B4-BE49-F238E27FC236}">
                <a16:creationId xmlns:a16="http://schemas.microsoft.com/office/drawing/2014/main" id="{F159F48C-0CB8-5F48-966E-84C05AA67F52}"/>
              </a:ext>
            </a:extLst>
          </p:cNvPr>
          <p:cNvSpPr/>
          <p:nvPr/>
        </p:nvSpPr>
        <p:spPr>
          <a:xfrm>
            <a:off x="1143747" y="1931813"/>
            <a:ext cx="1503900" cy="438000"/>
          </a:xfrm>
          <a:prstGeom prst="flowChartAlternateProcess">
            <a:avLst/>
          </a:prstGeom>
          <a:solidFill>
            <a:srgbClr val="43766C"/>
          </a:solidFill>
          <a:ln w="25400" cap="flat" cmpd="sng">
            <a:solidFill>
              <a:srgbClr val="43766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200" b="1" i="0" u="none" strike="noStrike" cap="none">
                <a:solidFill>
                  <a:schemeClr val="lt1"/>
                </a:solidFill>
                <a:latin typeface="Poppins"/>
                <a:ea typeface="Poppins"/>
                <a:cs typeface="Poppins"/>
                <a:sym typeface="Poppins"/>
              </a:rPr>
              <a:t>Course Description</a:t>
            </a:r>
            <a:endParaRPr/>
          </a:p>
        </p:txBody>
      </p:sp>
      <p:sp>
        <p:nvSpPr>
          <p:cNvPr id="66" name="Google Shape;66;p14">
            <a:extLst>
              <a:ext uri="{FF2B5EF4-FFF2-40B4-BE49-F238E27FC236}">
                <a16:creationId xmlns:a16="http://schemas.microsoft.com/office/drawing/2014/main" id="{A2F11BDA-153A-82D6-D05E-33CE1D5479DF}"/>
              </a:ext>
            </a:extLst>
          </p:cNvPr>
          <p:cNvSpPr/>
          <p:nvPr/>
        </p:nvSpPr>
        <p:spPr>
          <a:xfrm>
            <a:off x="1143747" y="2587132"/>
            <a:ext cx="1503900" cy="438000"/>
          </a:xfrm>
          <a:prstGeom prst="flowChartAlternateProcess">
            <a:avLst/>
          </a:prstGeom>
          <a:solidFill>
            <a:schemeClr val="lt1"/>
          </a:solidFill>
          <a:ln w="25400" cap="flat" cmpd="sng">
            <a:solidFill>
              <a:srgbClr val="43766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200" b="0" i="0" u="none" strike="noStrike" cap="none">
                <a:solidFill>
                  <a:srgbClr val="43766C"/>
                </a:solidFill>
                <a:latin typeface="Poppins"/>
                <a:ea typeface="Poppins"/>
                <a:cs typeface="Poppins"/>
                <a:sym typeface="Poppins"/>
              </a:rPr>
              <a:t>Duration (Hrs)</a:t>
            </a:r>
            <a:endParaRPr/>
          </a:p>
        </p:txBody>
      </p:sp>
      <p:sp>
        <p:nvSpPr>
          <p:cNvPr id="67" name="Google Shape;67;p14">
            <a:extLst>
              <a:ext uri="{FF2B5EF4-FFF2-40B4-BE49-F238E27FC236}">
                <a16:creationId xmlns:a16="http://schemas.microsoft.com/office/drawing/2014/main" id="{7B3E7069-4D5D-4FD5-2C77-E6EFC70A1F90}"/>
              </a:ext>
            </a:extLst>
          </p:cNvPr>
          <p:cNvSpPr/>
          <p:nvPr/>
        </p:nvSpPr>
        <p:spPr>
          <a:xfrm>
            <a:off x="1143747" y="3242451"/>
            <a:ext cx="1503900" cy="438000"/>
          </a:xfrm>
          <a:prstGeom prst="flowChartAlternateProcess">
            <a:avLst/>
          </a:prstGeom>
          <a:solidFill>
            <a:schemeClr val="lt1"/>
          </a:solidFill>
          <a:ln w="25400" cap="flat" cmpd="sng">
            <a:solidFill>
              <a:srgbClr val="43766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200" b="0" i="0" u="none" strike="noStrike" cap="none">
                <a:solidFill>
                  <a:srgbClr val="43766C"/>
                </a:solidFill>
                <a:latin typeface="Poppins"/>
                <a:ea typeface="Poppins"/>
                <a:cs typeface="Poppins"/>
                <a:sym typeface="Poppins"/>
              </a:rPr>
              <a:t>Audience</a:t>
            </a:r>
            <a:endParaRPr/>
          </a:p>
        </p:txBody>
      </p:sp>
      <p:sp>
        <p:nvSpPr>
          <p:cNvPr id="68" name="Google Shape;68;p14">
            <a:extLst>
              <a:ext uri="{FF2B5EF4-FFF2-40B4-BE49-F238E27FC236}">
                <a16:creationId xmlns:a16="http://schemas.microsoft.com/office/drawing/2014/main" id="{0F18FE47-51F2-FE8E-888A-7BEB0F96524B}"/>
              </a:ext>
            </a:extLst>
          </p:cNvPr>
          <p:cNvSpPr/>
          <p:nvPr/>
        </p:nvSpPr>
        <p:spPr>
          <a:xfrm>
            <a:off x="2828544" y="1944004"/>
            <a:ext cx="4535400" cy="1762500"/>
          </a:xfrm>
          <a:prstGeom prst="rect">
            <a:avLst/>
          </a:prstGeom>
          <a:solidFill>
            <a:schemeClr val="lt1"/>
          </a:solidFill>
          <a:ln w="25400" cap="flat" cmpd="sng">
            <a:solidFill>
              <a:srgbClr val="43766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dirty="0">
                <a:solidFill>
                  <a:srgbClr val="43766C"/>
                </a:solidFill>
                <a:latin typeface="Poppins"/>
                <a:ea typeface="Poppins"/>
                <a:cs typeface="Poppins"/>
                <a:sym typeface="Poppins"/>
              </a:rPr>
              <a:t>This course helps you to learn how to install, connect, test, and maintain a solar PV system.</a:t>
            </a:r>
            <a:endParaRPr dirty="0"/>
          </a:p>
        </p:txBody>
      </p:sp>
      <p:sp>
        <p:nvSpPr>
          <p:cNvPr id="69" name="Google Shape;69;p14">
            <a:extLst>
              <a:ext uri="{FF2B5EF4-FFF2-40B4-BE49-F238E27FC236}">
                <a16:creationId xmlns:a16="http://schemas.microsoft.com/office/drawing/2014/main" id="{55036BB1-9588-186B-B233-A4180888C084}"/>
              </a:ext>
            </a:extLst>
          </p:cNvPr>
          <p:cNvSpPr txBox="1"/>
          <p:nvPr/>
        </p:nvSpPr>
        <p:spPr>
          <a:xfrm>
            <a:off x="1246317" y="4239698"/>
            <a:ext cx="2792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400" b="0" i="1" u="none" strike="noStrike" cap="none">
                <a:solidFill>
                  <a:srgbClr val="000000"/>
                </a:solidFill>
                <a:latin typeface="Poppins"/>
                <a:ea typeface="Poppins"/>
                <a:cs typeface="Poppins"/>
                <a:sym typeface="Poppins"/>
              </a:rPr>
              <a:t>Click each tab to know more.</a:t>
            </a:r>
            <a:endParaRPr/>
          </a:p>
        </p:txBody>
      </p:sp>
      <p:pic>
        <p:nvPicPr>
          <p:cNvPr id="70" name="Google Shape;70;p14" title="Onskills logo new.png">
            <a:extLst>
              <a:ext uri="{FF2B5EF4-FFF2-40B4-BE49-F238E27FC236}">
                <a16:creationId xmlns:a16="http://schemas.microsoft.com/office/drawing/2014/main" id="{F198AD14-4652-526A-080F-C6C9E7569FCA}"/>
              </a:ext>
            </a:extLst>
          </p:cNvPr>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71" name="Google Shape;71;p14">
            <a:extLst>
              <a:ext uri="{FF2B5EF4-FFF2-40B4-BE49-F238E27FC236}">
                <a16:creationId xmlns:a16="http://schemas.microsoft.com/office/drawing/2014/main" id="{7DFEBEB5-370B-0365-B50C-BC900714DE60}"/>
              </a:ext>
            </a:extLst>
          </p:cNvPr>
          <p:cNvSpPr txBox="1"/>
          <p:nvPr/>
        </p:nvSpPr>
        <p:spPr>
          <a:xfrm>
            <a:off x="1145317" y="178188"/>
            <a:ext cx="63003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2D4F48"/>
                </a:solidFill>
                <a:latin typeface="Helvetica Neue"/>
                <a:ea typeface="Helvetica Neue"/>
                <a:cs typeface="Helvetica Neue"/>
                <a:sym typeface="Helvetica Neue"/>
              </a:rPr>
              <a:t>Course</a:t>
            </a:r>
            <a:r>
              <a:rPr lang="en" sz="2800" b="1">
                <a:solidFill>
                  <a:srgbClr val="43766C"/>
                </a:solidFill>
                <a:latin typeface="Helvetica Neue"/>
                <a:ea typeface="Helvetica Neue"/>
                <a:cs typeface="Helvetica Neue"/>
                <a:sym typeface="Helvetica Neue"/>
              </a:rPr>
              <a:t> Introduction </a:t>
            </a:r>
            <a:endParaRPr sz="2400" b="1">
              <a:solidFill>
                <a:srgbClr val="2D4F48"/>
              </a:solidFill>
              <a:latin typeface="Poppins"/>
              <a:ea typeface="Poppins"/>
              <a:cs typeface="Poppins"/>
              <a:sym typeface="Poppins"/>
            </a:endParaRPr>
          </a:p>
        </p:txBody>
      </p:sp>
      <p:sp>
        <p:nvSpPr>
          <p:cNvPr id="72" name="Google Shape;72;p14">
            <a:extLst>
              <a:ext uri="{FF2B5EF4-FFF2-40B4-BE49-F238E27FC236}">
                <a16:creationId xmlns:a16="http://schemas.microsoft.com/office/drawing/2014/main" id="{CE37F83A-25E9-F96E-2CEC-FFA29639D801}"/>
              </a:ext>
            </a:extLst>
          </p:cNvPr>
          <p:cNvSpPr/>
          <p:nvPr/>
        </p:nvSpPr>
        <p:spPr>
          <a:xfrm>
            <a:off x="0" y="4979720"/>
            <a:ext cx="9144000" cy="163779"/>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78992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50"/>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752" name="Google Shape;752;p50"/>
          <p:cNvSpPr/>
          <p:nvPr/>
        </p:nvSpPr>
        <p:spPr>
          <a:xfrm>
            <a:off x="520443" y="1123612"/>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753" name="Google Shape;753;p50"/>
          <p:cNvGrpSpPr/>
          <p:nvPr/>
        </p:nvGrpSpPr>
        <p:grpSpPr>
          <a:xfrm>
            <a:off x="552468" y="1155636"/>
            <a:ext cx="304661" cy="304661"/>
            <a:chOff x="1382838" y="-2828892"/>
            <a:chExt cx="516900" cy="516900"/>
          </a:xfrm>
        </p:grpSpPr>
        <p:sp>
          <p:nvSpPr>
            <p:cNvPr id="754" name="Google Shape;754;p50"/>
            <p:cNvSpPr/>
            <p:nvPr/>
          </p:nvSpPr>
          <p:spPr>
            <a:xfrm>
              <a:off x="1382838" y="-2828892"/>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755" name="Google Shape;755;p50"/>
            <p:cNvSpPr/>
            <p:nvPr/>
          </p:nvSpPr>
          <p:spPr>
            <a:xfrm>
              <a:off x="1427593" y="-2780170"/>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756" name="Google Shape;756;p50"/>
          <p:cNvSpPr txBox="1"/>
          <p:nvPr/>
        </p:nvSpPr>
        <p:spPr>
          <a:xfrm>
            <a:off x="1086650" y="2128025"/>
            <a:ext cx="2372400" cy="6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757" name="Google Shape;757;p50"/>
          <p:cNvSpPr txBox="1"/>
          <p:nvPr/>
        </p:nvSpPr>
        <p:spPr>
          <a:xfrm>
            <a:off x="1086650" y="1123600"/>
            <a:ext cx="3666000" cy="324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Setup: </a:t>
            </a:r>
            <a:r>
              <a:rPr lang="en" sz="1200">
                <a:solidFill>
                  <a:schemeClr val="dk1"/>
                </a:solidFill>
                <a:latin typeface="Poppins"/>
                <a:ea typeface="Poppins"/>
                <a:cs typeface="Poppins"/>
                <a:sym typeface="Poppins"/>
              </a:rPr>
              <a:t>Create a “fake work area”:</a:t>
            </a:r>
            <a:endParaRPr sz="1200">
              <a:solidFill>
                <a:schemeClr val="dk1"/>
              </a:solidFill>
              <a:latin typeface="Poppins"/>
              <a:ea typeface="Poppins"/>
              <a:cs typeface="Poppins"/>
              <a:sym typeface="Poppins"/>
            </a:endParaRPr>
          </a:p>
          <a:p>
            <a:pPr marL="457200" lvl="0" indent="-304800" algn="l" rtl="0">
              <a:lnSpc>
                <a:spcPct val="115000"/>
              </a:lnSpc>
              <a:spcBef>
                <a:spcPts val="120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One student without PPE</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One loose wire</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One unsafe posture</a:t>
            </a:r>
            <a:endParaRPr sz="1200">
              <a:solidFill>
                <a:schemeClr val="dk1"/>
              </a:solidFill>
              <a:latin typeface="Poppins"/>
              <a:ea typeface="Poppins"/>
              <a:cs typeface="Poppins"/>
              <a:sym typeface="Poppins"/>
            </a:endParaRPr>
          </a:p>
          <a:p>
            <a:pPr marL="0" lvl="0" indent="0" algn="l" rtl="0">
              <a:lnSpc>
                <a:spcPct val="115000"/>
              </a:lnSpc>
              <a:spcBef>
                <a:spcPts val="180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Steps</a:t>
            </a:r>
            <a:endParaRPr sz="1200" b="1">
              <a:solidFill>
                <a:schemeClr val="dk1"/>
              </a:solidFill>
              <a:latin typeface="Poppins"/>
              <a:ea typeface="Poppins"/>
              <a:cs typeface="Poppins"/>
              <a:sym typeface="Poppins"/>
            </a:endParaRPr>
          </a:p>
          <a:p>
            <a:pPr marL="457200" lvl="0" indent="-304800" algn="l" rtl="0">
              <a:lnSpc>
                <a:spcPct val="115000"/>
              </a:lnSpc>
              <a:spcBef>
                <a:spcPts val="120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One student becomes:</a:t>
            </a:r>
            <a:br>
              <a:rPr lang="en" sz="1200">
                <a:solidFill>
                  <a:schemeClr val="dk1"/>
                </a:solidFill>
                <a:latin typeface="Poppins"/>
                <a:ea typeface="Poppins"/>
                <a:cs typeface="Poppins"/>
                <a:sym typeface="Poppins"/>
              </a:rPr>
            </a:br>
            <a:r>
              <a:rPr lang="en" sz="1200">
                <a:solidFill>
                  <a:schemeClr val="dk1"/>
                </a:solidFill>
                <a:latin typeface="Poppins"/>
                <a:ea typeface="Poppins"/>
                <a:cs typeface="Poppins"/>
                <a:sym typeface="Poppins"/>
              </a:rPr>
              <a:t>  “Safety Inspector”</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They must: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Walk around</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Stop work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Identify issues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startAt="3"/>
            </a:pPr>
            <a:r>
              <a:rPr lang="en" sz="1200">
                <a:solidFill>
                  <a:schemeClr val="dk1"/>
                </a:solidFill>
                <a:latin typeface="Poppins"/>
                <a:ea typeface="Poppins"/>
                <a:cs typeface="Poppins"/>
                <a:sym typeface="Poppins"/>
              </a:rPr>
              <a:t>Others:</a:t>
            </a:r>
            <a:br>
              <a:rPr lang="en" sz="1200">
                <a:solidFill>
                  <a:schemeClr val="dk1"/>
                </a:solidFill>
                <a:latin typeface="Poppins"/>
                <a:ea typeface="Poppins"/>
                <a:cs typeface="Poppins"/>
                <a:sym typeface="Poppins"/>
              </a:rPr>
            </a:br>
            <a:r>
              <a:rPr lang="en" sz="1200">
                <a:solidFill>
                  <a:schemeClr val="dk1"/>
                </a:solidFill>
                <a:latin typeface="Poppins"/>
                <a:ea typeface="Poppins"/>
                <a:cs typeface="Poppins"/>
                <a:sym typeface="Poppins"/>
              </a:rPr>
              <a:t> Defend their actions</a:t>
            </a:r>
            <a:endParaRPr sz="1200">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endParaRPr sz="1200" b="1">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endParaRPr sz="1200" b="1">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endParaRPr sz="1200" b="1">
              <a:solidFill>
                <a:schemeClr val="dk1"/>
              </a:solidFill>
              <a:latin typeface="Poppins"/>
              <a:ea typeface="Poppins"/>
              <a:cs typeface="Poppins"/>
              <a:sym typeface="Poppins"/>
            </a:endParaRPr>
          </a:p>
          <a:p>
            <a:pPr marL="0" lvl="0" indent="0" algn="l" rtl="0">
              <a:lnSpc>
                <a:spcPct val="100000"/>
              </a:lnSpc>
              <a:spcBef>
                <a:spcPts val="1200"/>
              </a:spcBef>
              <a:spcAft>
                <a:spcPts val="0"/>
              </a:spcAft>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endParaRPr sz="1200">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endParaRPr sz="1200">
              <a:solidFill>
                <a:schemeClr val="dk1"/>
              </a:solidFill>
              <a:latin typeface="Poppins"/>
              <a:ea typeface="Poppins"/>
              <a:cs typeface="Poppins"/>
              <a:sym typeface="Poppins"/>
            </a:endParaRPr>
          </a:p>
          <a:p>
            <a:pPr marL="0" lvl="0" indent="0" algn="l" rtl="0">
              <a:spcBef>
                <a:spcPts val="1200"/>
              </a:spcBef>
              <a:spcAft>
                <a:spcPts val="0"/>
              </a:spcAft>
              <a:buNone/>
            </a:pPr>
            <a:endParaRPr sz="1200">
              <a:solidFill>
                <a:schemeClr val="dk2"/>
              </a:solidFill>
              <a:latin typeface="Poppins"/>
              <a:ea typeface="Poppins"/>
              <a:cs typeface="Poppins"/>
              <a:sym typeface="Poppins"/>
            </a:endParaRPr>
          </a:p>
        </p:txBody>
      </p:sp>
      <p:sp>
        <p:nvSpPr>
          <p:cNvPr id="758" name="Google Shape;758;p50"/>
          <p:cNvSpPr txBox="1"/>
          <p:nvPr/>
        </p:nvSpPr>
        <p:spPr>
          <a:xfrm>
            <a:off x="5197825" y="1155625"/>
            <a:ext cx="3404700" cy="270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en" sz="1100" b="1">
                <a:solidFill>
                  <a:schemeClr val="dk1"/>
                </a:solidFill>
                <a:latin typeface="Poppins"/>
                <a:ea typeface="Poppins"/>
                <a:cs typeface="Poppins"/>
                <a:sym typeface="Poppins"/>
              </a:rPr>
              <a:t>Learning</a:t>
            </a:r>
            <a:endParaRPr sz="1100" b="1">
              <a:solidFill>
                <a:schemeClr val="dk1"/>
              </a:solidFill>
              <a:latin typeface="Poppins"/>
              <a:ea typeface="Poppins"/>
              <a:cs typeface="Poppins"/>
              <a:sym typeface="Poppins"/>
            </a:endParaRPr>
          </a:p>
          <a:p>
            <a:pPr marL="457200" lvl="0" indent="-298450" algn="l" rtl="0">
              <a:lnSpc>
                <a:spcPct val="115000"/>
              </a:lnSpc>
              <a:spcBef>
                <a:spcPts val="120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Real-world safety enforcement</a:t>
            </a:r>
            <a:endParaRPr sz="1100">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Builds confidence to intervene</a:t>
            </a:r>
            <a:endParaRPr sz="1100" b="1">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endParaRPr sz="1100" b="1">
              <a:solidFill>
                <a:schemeClr val="dk1"/>
              </a:solidFill>
              <a:latin typeface="Poppins"/>
              <a:ea typeface="Poppins"/>
              <a:cs typeface="Poppins"/>
              <a:sym typeface="Poppins"/>
            </a:endParaRPr>
          </a:p>
          <a:p>
            <a:pPr marL="0" lvl="0" indent="0" algn="l" rtl="0">
              <a:spcBef>
                <a:spcPts val="1200"/>
              </a:spcBef>
              <a:spcAft>
                <a:spcPts val="0"/>
              </a:spcAft>
              <a:buNone/>
            </a:pPr>
            <a:endParaRPr sz="1800">
              <a:solidFill>
                <a:schemeClr val="dk2"/>
              </a:solidFill>
              <a:latin typeface="Poppins"/>
              <a:ea typeface="Poppins"/>
              <a:cs typeface="Poppins"/>
              <a:sym typeface="Poppins"/>
            </a:endParaRPr>
          </a:p>
        </p:txBody>
      </p:sp>
      <p:sp>
        <p:nvSpPr>
          <p:cNvPr id="759" name="Google Shape;759;p50"/>
          <p:cNvSpPr txBox="1">
            <a:spLocks noGrp="1"/>
          </p:cNvSpPr>
          <p:nvPr>
            <p:ph type="title" idx="4294967295"/>
          </p:nvPr>
        </p:nvSpPr>
        <p:spPr>
          <a:xfrm>
            <a:off x="1145325" y="178200"/>
            <a:ext cx="82383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sz="2500">
                <a:solidFill>
                  <a:srgbClr val="32695E"/>
                </a:solidFill>
                <a:latin typeface="Poppins"/>
                <a:ea typeface="Poppins"/>
                <a:cs typeface="Poppins"/>
                <a:sym typeface="Poppins"/>
              </a:rPr>
              <a:t>Activity: </a:t>
            </a:r>
            <a:r>
              <a:rPr lang="en" sz="2500" b="1">
                <a:solidFill>
                  <a:srgbClr val="32695E"/>
                </a:solidFill>
                <a:latin typeface="Poppins"/>
                <a:ea typeface="Poppins"/>
                <a:cs typeface="Poppins"/>
                <a:sym typeface="Poppins"/>
              </a:rPr>
              <a:t>Safety Inspector</a:t>
            </a:r>
            <a:endParaRPr sz="2500"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p:txBody>
      </p:sp>
      <p:pic>
        <p:nvPicPr>
          <p:cNvPr id="760" name="Google Shape;760;p50"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761" name="Google Shape;761;p50"/>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1"/>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
        <p:nvSpPr>
          <p:cNvPr id="768" name="Google Shape;768;p51"/>
          <p:cNvSpPr txBox="1"/>
          <p:nvPr/>
        </p:nvSpPr>
        <p:spPr>
          <a:xfrm>
            <a:off x="1037231" y="3983200"/>
            <a:ext cx="397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Observe cleaning and inspection steps</a:t>
            </a:r>
            <a:endParaRPr b="1">
              <a:solidFill>
                <a:srgbClr val="2D4F48"/>
              </a:solidFill>
              <a:latin typeface="Poppins"/>
              <a:ea typeface="Poppins"/>
              <a:cs typeface="Poppins"/>
              <a:sym typeface="Poppins"/>
            </a:endParaRPr>
          </a:p>
        </p:txBody>
      </p:sp>
      <p:sp>
        <p:nvSpPr>
          <p:cNvPr id="769" name="Google Shape;769;p51"/>
          <p:cNvSpPr/>
          <p:nvPr/>
        </p:nvSpPr>
        <p:spPr>
          <a:xfrm>
            <a:off x="677652" y="4020274"/>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770" name="Google Shape;770;p51"/>
          <p:cNvGrpSpPr/>
          <p:nvPr/>
        </p:nvGrpSpPr>
        <p:grpSpPr>
          <a:xfrm>
            <a:off x="709614" y="4052211"/>
            <a:ext cx="304661" cy="304661"/>
            <a:chOff x="1382732" y="2085555"/>
            <a:chExt cx="516900" cy="516900"/>
          </a:xfrm>
        </p:grpSpPr>
        <p:sp>
          <p:nvSpPr>
            <p:cNvPr id="771" name="Google Shape;771;p51"/>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772" name="Google Shape;772;p51"/>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773" name="Google Shape;773;p51"/>
          <p:cNvSpPr/>
          <p:nvPr/>
        </p:nvSpPr>
        <p:spPr>
          <a:xfrm>
            <a:off x="4938672" y="4026525"/>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b="0" i="0" u="none" strike="noStrike" cap="none">
              <a:solidFill>
                <a:srgbClr val="000000"/>
              </a:solidFill>
              <a:latin typeface="Arial"/>
              <a:ea typeface="Arial"/>
              <a:cs typeface="Arial"/>
              <a:sym typeface="Arial"/>
            </a:endParaRPr>
          </a:p>
        </p:txBody>
      </p:sp>
      <p:grpSp>
        <p:nvGrpSpPr>
          <p:cNvPr id="774" name="Google Shape;774;p51"/>
          <p:cNvGrpSpPr/>
          <p:nvPr/>
        </p:nvGrpSpPr>
        <p:grpSpPr>
          <a:xfrm>
            <a:off x="4970635" y="4058462"/>
            <a:ext cx="304661" cy="304661"/>
            <a:chOff x="1382732" y="2085555"/>
            <a:chExt cx="516900" cy="516900"/>
          </a:xfrm>
        </p:grpSpPr>
        <p:sp>
          <p:nvSpPr>
            <p:cNvPr id="775" name="Google Shape;775;p51"/>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b="0" i="0" u="none" strike="noStrike" cap="none">
                <a:solidFill>
                  <a:srgbClr val="000000"/>
                </a:solidFill>
                <a:latin typeface="Arial"/>
                <a:ea typeface="Arial"/>
                <a:cs typeface="Arial"/>
                <a:sym typeface="Arial"/>
              </a:endParaRPr>
            </a:p>
          </p:txBody>
        </p:sp>
        <p:sp>
          <p:nvSpPr>
            <p:cNvPr id="776" name="Google Shape;776;p51"/>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b="0" i="0" u="none" strike="noStrike" cap="none">
                <a:solidFill>
                  <a:srgbClr val="000000"/>
                </a:solidFill>
                <a:latin typeface="Arial"/>
                <a:ea typeface="Arial"/>
                <a:cs typeface="Arial"/>
                <a:sym typeface="Arial"/>
              </a:endParaRPr>
            </a:p>
          </p:txBody>
        </p:sp>
      </p:grpSp>
      <p:sp>
        <p:nvSpPr>
          <p:cNvPr id="777" name="Google Shape;777;p51"/>
          <p:cNvSpPr txBox="1"/>
          <p:nvPr/>
        </p:nvSpPr>
        <p:spPr>
          <a:xfrm>
            <a:off x="5275300" y="3995100"/>
            <a:ext cx="374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Notice regular maintenance practices</a:t>
            </a:r>
            <a:endParaRPr/>
          </a:p>
        </p:txBody>
      </p:sp>
      <p:sp>
        <p:nvSpPr>
          <p:cNvPr id="778" name="Google Shape;778;p51"/>
          <p:cNvSpPr txBox="1"/>
          <p:nvPr/>
        </p:nvSpPr>
        <p:spPr>
          <a:xfrm>
            <a:off x="1192500" y="1232688"/>
            <a:ext cx="52794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u="sng">
                <a:solidFill>
                  <a:schemeClr val="hlink"/>
                </a:solidFill>
                <a:hlinkClick r:id="rId3"/>
              </a:rPr>
              <a:t>https://youtu.be/bw8HreOKFmk</a:t>
            </a:r>
            <a:r>
              <a:rPr lang="en" sz="1800">
                <a:solidFill>
                  <a:schemeClr val="dk2"/>
                </a:solidFill>
              </a:rPr>
              <a:t> (crop 00:20 to 02:09 seconds and merge with the video below in the beginning</a:t>
            </a:r>
            <a:br>
              <a:rPr lang="en" sz="1800">
                <a:solidFill>
                  <a:schemeClr val="dk2"/>
                </a:solidFill>
              </a:rPr>
            </a:br>
            <a:br>
              <a:rPr lang="en" sz="1800">
                <a:solidFill>
                  <a:schemeClr val="dk2"/>
                </a:solidFill>
              </a:rPr>
            </a:br>
            <a:r>
              <a:rPr lang="en" sz="1800" u="sng">
                <a:solidFill>
                  <a:schemeClr val="hlink"/>
                </a:solidFill>
                <a:hlinkClick r:id="rId4"/>
              </a:rPr>
              <a:t>https://youtu.be/pQAZQOgx9SA</a:t>
            </a:r>
            <a:r>
              <a:rPr lang="en" sz="1800">
                <a:solidFill>
                  <a:schemeClr val="dk2"/>
                </a:solidFill>
              </a:rPr>
              <a:t> </a:t>
            </a:r>
            <a:br>
              <a:rPr lang="en" sz="1800">
                <a:solidFill>
                  <a:schemeClr val="dk2"/>
                </a:solidFill>
              </a:rPr>
            </a:br>
            <a:br>
              <a:rPr lang="en" sz="1800">
                <a:solidFill>
                  <a:schemeClr val="dk2"/>
                </a:solidFill>
              </a:rPr>
            </a:br>
            <a:r>
              <a:rPr lang="en" sz="1800">
                <a:solidFill>
                  <a:schemeClr val="dk2"/>
                </a:solidFill>
              </a:rPr>
              <a:t>00:42 seconds 07:10</a:t>
            </a:r>
            <a:endParaRPr/>
          </a:p>
        </p:txBody>
      </p:sp>
      <p:sp>
        <p:nvSpPr>
          <p:cNvPr id="779" name="Google Shape;779;p51"/>
          <p:cNvSpPr txBox="1">
            <a:spLocks noGrp="1"/>
          </p:cNvSpPr>
          <p:nvPr>
            <p:ph type="title" idx="4294967295"/>
          </p:nvPr>
        </p:nvSpPr>
        <p:spPr>
          <a:xfrm>
            <a:off x="1145325" y="178200"/>
            <a:ext cx="82383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sz="2500">
                <a:solidFill>
                  <a:srgbClr val="32695E"/>
                </a:solidFill>
                <a:latin typeface="Poppins"/>
                <a:ea typeface="Poppins"/>
                <a:cs typeface="Poppins"/>
                <a:sym typeface="Poppins"/>
              </a:rPr>
              <a:t>Preventive </a:t>
            </a:r>
            <a:r>
              <a:rPr lang="en" sz="2500" b="1">
                <a:solidFill>
                  <a:srgbClr val="32695E"/>
                </a:solidFill>
                <a:latin typeface="Poppins"/>
                <a:ea typeface="Poppins"/>
                <a:cs typeface="Poppins"/>
                <a:sym typeface="Poppins"/>
              </a:rPr>
              <a:t>Maintenance and Reporting</a:t>
            </a:r>
            <a:endParaRPr sz="2500">
              <a:solidFill>
                <a:srgbClr val="32695E"/>
              </a:solidFill>
              <a:latin typeface="Poppins"/>
              <a:ea typeface="Poppins"/>
              <a:cs typeface="Poppins"/>
              <a:sym typeface="Poppins"/>
            </a:endParaRPr>
          </a:p>
        </p:txBody>
      </p:sp>
      <p:pic>
        <p:nvPicPr>
          <p:cNvPr id="780" name="Google Shape;780;p51" title="Onskills logo new.png"/>
          <p:cNvPicPr preferRelativeResize="0"/>
          <p:nvPr/>
        </p:nvPicPr>
        <p:blipFill rotWithShape="1">
          <a:blip r:embed="rId5">
            <a:alphaModFix/>
          </a:blip>
          <a:srcRect/>
          <a:stretch/>
        </p:blipFill>
        <p:spPr>
          <a:xfrm>
            <a:off x="266676" y="162835"/>
            <a:ext cx="682074" cy="682074"/>
          </a:xfrm>
          <a:prstGeom prst="rect">
            <a:avLst/>
          </a:prstGeom>
          <a:noFill/>
          <a:ln>
            <a:noFill/>
          </a:ln>
        </p:spPr>
      </p:pic>
      <p:sp>
        <p:nvSpPr>
          <p:cNvPr id="781" name="Google Shape;781;p51"/>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52"/>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Check your </a:t>
            </a:r>
            <a:r>
              <a:rPr lang="en" b="1">
                <a:solidFill>
                  <a:srgbClr val="43766C"/>
                </a:solidFill>
                <a:latin typeface="Helvetica Neue"/>
                <a:ea typeface="Helvetica Neue"/>
                <a:cs typeface="Helvetica Neue"/>
                <a:sym typeface="Helvetica Neue"/>
              </a:rPr>
              <a:t>Understanding </a:t>
            </a:r>
            <a:endParaRPr sz="2400" b="1">
              <a:solidFill>
                <a:srgbClr val="2D4F48"/>
              </a:solidFill>
              <a:latin typeface="Poppins"/>
              <a:ea typeface="Poppins"/>
              <a:cs typeface="Poppins"/>
              <a:sym typeface="Poppins"/>
            </a:endParaRPr>
          </a:p>
        </p:txBody>
      </p:sp>
      <p:pic>
        <p:nvPicPr>
          <p:cNvPr id="787" name="Google Shape;787;p52"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788" name="Google Shape;788;p52"/>
          <p:cNvSpPr txBox="1">
            <a:spLocks noGrp="1"/>
          </p:cNvSpPr>
          <p:nvPr>
            <p:ph type="body" idx="4294967295"/>
          </p:nvPr>
        </p:nvSpPr>
        <p:spPr>
          <a:xfrm>
            <a:off x="992991" y="1159010"/>
            <a:ext cx="7244400" cy="660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solidFill>
                  <a:schemeClr val="dk1"/>
                </a:solidFill>
                <a:latin typeface="Poppins"/>
                <a:ea typeface="Poppins"/>
                <a:cs typeface="Poppins"/>
                <a:sym typeface="Poppins"/>
              </a:rPr>
              <a:t>A solar system output drops significantly after three months. Panels are dusty and bird droppings are visible. What is the most likely reason?</a:t>
            </a:r>
            <a:endParaRPr>
              <a:solidFill>
                <a:schemeClr val="dk1"/>
              </a:solidFill>
              <a:latin typeface="Poppins"/>
              <a:ea typeface="Poppins"/>
              <a:cs typeface="Poppins"/>
              <a:sym typeface="Poppins"/>
            </a:endParaRPr>
          </a:p>
        </p:txBody>
      </p:sp>
      <p:sp>
        <p:nvSpPr>
          <p:cNvPr id="789" name="Google Shape;789;p52"/>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 Wrong inverter size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B. Poor preventive maintenance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 Excess grid voltage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D. Incorrect earthing type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Correct Answer: B</a:t>
            </a: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790" name="Google Shape;790;p52"/>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791" name="Google Shape;791;p52"/>
          <p:cNvSpPr/>
          <p:nvPr/>
        </p:nvSpPr>
        <p:spPr>
          <a:xfrm>
            <a:off x="-1821879"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2" name="Google Shape;792;p52"/>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793" name="Google Shape;793;p52"/>
          <p:cNvPicPr preferRelativeResize="0"/>
          <p:nvPr/>
        </p:nvPicPr>
        <p:blipFill>
          <a:blip r:embed="rId5">
            <a:alphaModFix/>
          </a:blip>
          <a:stretch>
            <a:fillRect/>
          </a:stretch>
        </p:blipFill>
        <p:spPr>
          <a:xfrm>
            <a:off x="6845328" y="2137578"/>
            <a:ext cx="1314426" cy="1314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53"/>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
        <p:nvSpPr>
          <p:cNvPr id="800" name="Google Shape;800;p53"/>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53"/>
          <p:cNvSpPr/>
          <p:nvPr/>
        </p:nvSpPr>
        <p:spPr>
          <a:xfrm>
            <a:off x="520443" y="1123612"/>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802" name="Google Shape;802;p53"/>
          <p:cNvGrpSpPr/>
          <p:nvPr/>
        </p:nvGrpSpPr>
        <p:grpSpPr>
          <a:xfrm>
            <a:off x="552468" y="1155636"/>
            <a:ext cx="304661" cy="304661"/>
            <a:chOff x="1382838" y="-2828892"/>
            <a:chExt cx="516900" cy="516900"/>
          </a:xfrm>
        </p:grpSpPr>
        <p:sp>
          <p:nvSpPr>
            <p:cNvPr id="803" name="Google Shape;803;p53"/>
            <p:cNvSpPr/>
            <p:nvPr/>
          </p:nvSpPr>
          <p:spPr>
            <a:xfrm>
              <a:off x="1382838" y="-2828892"/>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804" name="Google Shape;804;p53"/>
            <p:cNvSpPr/>
            <p:nvPr/>
          </p:nvSpPr>
          <p:spPr>
            <a:xfrm>
              <a:off x="1427593" y="-2779584"/>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805" name="Google Shape;805;p53"/>
          <p:cNvSpPr txBox="1"/>
          <p:nvPr/>
        </p:nvSpPr>
        <p:spPr>
          <a:xfrm>
            <a:off x="1086650" y="2128025"/>
            <a:ext cx="2372400" cy="6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806" name="Google Shape;806;p53"/>
          <p:cNvSpPr txBox="1"/>
          <p:nvPr/>
        </p:nvSpPr>
        <p:spPr>
          <a:xfrm>
            <a:off x="1145325" y="1061128"/>
            <a:ext cx="3666000" cy="324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 sz="1600" b="1">
                <a:solidFill>
                  <a:schemeClr val="dk1"/>
                </a:solidFill>
              </a:rPr>
              <a:t>Scenario: </a:t>
            </a:r>
            <a:r>
              <a:rPr lang="en" sz="1600">
                <a:solidFill>
                  <a:schemeClr val="dk1"/>
                </a:solidFill>
              </a:rPr>
              <a:t>Output reduced after 3 months</a:t>
            </a:r>
            <a:endParaRPr sz="1600">
              <a:solidFill>
                <a:schemeClr val="dk1"/>
              </a:solidFill>
            </a:endParaRPr>
          </a:p>
          <a:p>
            <a:pPr marL="0" lvl="0" indent="0" algn="l" rtl="0">
              <a:lnSpc>
                <a:spcPct val="115000"/>
              </a:lnSpc>
              <a:spcBef>
                <a:spcPts val="1400"/>
              </a:spcBef>
              <a:spcAft>
                <a:spcPts val="0"/>
              </a:spcAft>
              <a:buNone/>
            </a:pPr>
            <a:r>
              <a:rPr lang="en" sz="1600" b="1">
                <a:solidFill>
                  <a:schemeClr val="dk1"/>
                </a:solidFill>
              </a:rPr>
              <a:t>Groups list:</a:t>
            </a:r>
            <a:endParaRPr sz="1600" b="1">
              <a:solidFill>
                <a:schemeClr val="dk1"/>
              </a:solidFill>
            </a:endParaRPr>
          </a:p>
          <a:p>
            <a:pPr marL="457200" lvl="0" indent="-330200" algn="l" rtl="0">
              <a:lnSpc>
                <a:spcPct val="115000"/>
              </a:lnSpc>
              <a:spcBef>
                <a:spcPts val="1200"/>
              </a:spcBef>
              <a:spcAft>
                <a:spcPts val="0"/>
              </a:spcAft>
              <a:buClr>
                <a:schemeClr val="dk1"/>
              </a:buClr>
              <a:buSzPts val="1600"/>
              <a:buChar char="●"/>
            </a:pPr>
            <a:r>
              <a:rPr lang="en" sz="1600">
                <a:solidFill>
                  <a:schemeClr val="dk1"/>
                </a:solidFill>
              </a:rPr>
              <a:t>Possible causes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Most likely cause</a:t>
            </a:r>
            <a:endParaRPr sz="1600">
              <a:solidFill>
                <a:schemeClr val="dk1"/>
              </a:solidFill>
            </a:endParaRPr>
          </a:p>
          <a:p>
            <a:pPr marL="0" lvl="0" indent="0" algn="l" rtl="0">
              <a:lnSpc>
                <a:spcPct val="115000"/>
              </a:lnSpc>
              <a:spcBef>
                <a:spcPts val="1400"/>
              </a:spcBef>
              <a:spcAft>
                <a:spcPts val="0"/>
              </a:spcAft>
              <a:buNone/>
            </a:pPr>
            <a:r>
              <a:rPr lang="en" sz="1600" b="1">
                <a:solidFill>
                  <a:schemeClr val="dk1"/>
                </a:solidFill>
              </a:rPr>
              <a:t>Learning: </a:t>
            </a:r>
            <a:r>
              <a:rPr lang="en" sz="1600">
                <a:solidFill>
                  <a:schemeClr val="dk1"/>
                </a:solidFill>
              </a:rPr>
              <a:t>Develop Root cause thinking</a:t>
            </a:r>
            <a:endParaRPr sz="1600" b="1">
              <a:solidFill>
                <a:schemeClr val="dk1"/>
              </a:solidFill>
            </a:endParaRPr>
          </a:p>
          <a:p>
            <a:pPr marL="0" lvl="0" indent="0" algn="l" rtl="0">
              <a:lnSpc>
                <a:spcPct val="100000"/>
              </a:lnSpc>
              <a:spcBef>
                <a:spcPts val="400"/>
              </a:spcBef>
              <a:spcAft>
                <a:spcPts val="0"/>
              </a:spcAft>
              <a:buNone/>
            </a:pPr>
            <a:endParaRPr sz="16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a:solidFill>
                <a:schemeClr val="dk1"/>
              </a:solidFill>
            </a:endParaRPr>
          </a:p>
          <a:p>
            <a:pPr marL="0" lvl="0" indent="0" algn="l" rtl="0">
              <a:lnSpc>
                <a:spcPct val="115000"/>
              </a:lnSpc>
              <a:spcBef>
                <a:spcPts val="1200"/>
              </a:spcBef>
              <a:spcAft>
                <a:spcPts val="0"/>
              </a:spcAft>
              <a:buNone/>
            </a:pPr>
            <a:endParaRPr sz="1600">
              <a:solidFill>
                <a:schemeClr val="dk1"/>
              </a:solidFill>
            </a:endParaRPr>
          </a:p>
          <a:p>
            <a:pPr marL="0" lvl="0" indent="0" algn="l" rtl="0">
              <a:lnSpc>
                <a:spcPct val="115000"/>
              </a:lnSpc>
              <a:spcBef>
                <a:spcPts val="1200"/>
              </a:spcBef>
              <a:spcAft>
                <a:spcPts val="0"/>
              </a:spcAft>
              <a:buNone/>
            </a:pPr>
            <a:endParaRPr sz="1600">
              <a:solidFill>
                <a:schemeClr val="dk1"/>
              </a:solidFill>
            </a:endParaRPr>
          </a:p>
          <a:p>
            <a:pPr marL="0" lvl="0" indent="0" algn="l" rtl="0">
              <a:spcBef>
                <a:spcPts val="1200"/>
              </a:spcBef>
              <a:spcAft>
                <a:spcPts val="0"/>
              </a:spcAft>
              <a:buNone/>
            </a:pPr>
            <a:endParaRPr sz="1600">
              <a:solidFill>
                <a:schemeClr val="dk2"/>
              </a:solidFill>
            </a:endParaRPr>
          </a:p>
        </p:txBody>
      </p:sp>
      <p:sp>
        <p:nvSpPr>
          <p:cNvPr id="807" name="Google Shape;807;p53"/>
          <p:cNvSpPr txBox="1">
            <a:spLocks noGrp="1"/>
          </p:cNvSpPr>
          <p:nvPr>
            <p:ph type="title" idx="4294967295"/>
          </p:nvPr>
        </p:nvSpPr>
        <p:spPr>
          <a:xfrm>
            <a:off x="1145325" y="178200"/>
            <a:ext cx="82383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sz="2500">
                <a:solidFill>
                  <a:srgbClr val="32695E"/>
                </a:solidFill>
                <a:latin typeface="Poppins"/>
                <a:ea typeface="Poppins"/>
                <a:cs typeface="Poppins"/>
                <a:sym typeface="Poppins"/>
              </a:rPr>
              <a:t>Activity: </a:t>
            </a:r>
            <a:r>
              <a:rPr lang="en" sz="2500" b="1">
                <a:solidFill>
                  <a:srgbClr val="32695E"/>
                </a:solidFill>
                <a:latin typeface="Poppins"/>
                <a:ea typeface="Poppins"/>
                <a:cs typeface="Poppins"/>
                <a:sym typeface="Poppins"/>
              </a:rPr>
              <a:t>Performance Drop Case</a:t>
            </a:r>
            <a:endParaRPr sz="2500"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p:txBody>
      </p:sp>
      <p:pic>
        <p:nvPicPr>
          <p:cNvPr id="808" name="Google Shape;808;p53"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809" name="Google Shape;809;p53"/>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54"/>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
        <p:nvSpPr>
          <p:cNvPr id="816" name="Google Shape;816;p54"/>
          <p:cNvSpPr txBox="1">
            <a:spLocks noGrp="1"/>
          </p:cNvSpPr>
          <p:nvPr>
            <p:ph type="title" idx="4294967295"/>
          </p:nvPr>
        </p:nvSpPr>
        <p:spPr>
          <a:xfrm>
            <a:off x="1145325" y="178200"/>
            <a:ext cx="82383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sz="2500">
                <a:solidFill>
                  <a:srgbClr val="32695E"/>
                </a:solidFill>
                <a:latin typeface="Poppins"/>
                <a:ea typeface="Poppins"/>
                <a:cs typeface="Poppins"/>
                <a:sym typeface="Poppins"/>
              </a:rPr>
              <a:t>Remote </a:t>
            </a:r>
            <a:r>
              <a:rPr lang="en" sz="2500" b="1">
                <a:solidFill>
                  <a:srgbClr val="32695E"/>
                </a:solidFill>
                <a:latin typeface="Poppins"/>
                <a:ea typeface="Poppins"/>
                <a:cs typeface="Poppins"/>
                <a:sym typeface="Poppins"/>
              </a:rPr>
              <a:t>monitoring system</a:t>
            </a:r>
            <a:endParaRPr sz="2500" b="1">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a:p>
            <a:pPr marL="0" lvl="0" indent="0" algn="l" rtl="0">
              <a:spcBef>
                <a:spcPts val="0"/>
              </a:spcBef>
              <a:spcAft>
                <a:spcPts val="0"/>
              </a:spcAft>
              <a:buClr>
                <a:schemeClr val="dk1"/>
              </a:buClr>
              <a:buSzPts val="5200"/>
              <a:buFont typeface="Arial"/>
              <a:buNone/>
            </a:pPr>
            <a:endParaRPr sz="2500">
              <a:solidFill>
                <a:srgbClr val="32695E"/>
              </a:solidFill>
              <a:latin typeface="Poppins"/>
              <a:ea typeface="Poppins"/>
              <a:cs typeface="Poppins"/>
              <a:sym typeface="Poppins"/>
            </a:endParaRPr>
          </a:p>
        </p:txBody>
      </p:sp>
      <p:pic>
        <p:nvPicPr>
          <p:cNvPr id="817" name="Google Shape;817;p54"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pic>
        <p:nvPicPr>
          <p:cNvPr id="818" name="Google Shape;818;p54" descr="In this 25-day ( 5 DAYS PRACTICAL AND 20 DAYS ONLINE), solar rooftop training program you'll learn everything you need to start and run your own solar installation.&#10;&#10;This solar practical training program is perfect for anyone who wants to learn about solar installation and solar power. You'll learn everything you need to get started with solar, from the basics of solar power to how to run a solar installation. After completing this program, you'll be able to install solar systems like a pro!&#10;&#10;For More Details Call Our Team Now on &#10;✅7723828181, ✅ 7000824339&#10;Whats app your all quarries on &#10;https://wa.me/7723828181&#10;#SOLAR ROOFTOP PRACTICAL TRAINING :   https://www.saienergysystems.com/sola...&#10;✅DATE - 16 TH DEC TO 20TH DEC 2022&#10;1. Solar energy technology &amp;Application&#10;2. Different Types of PV systems&#10;3. Solar resource overview and solar radiation parameters in India&#10;4. Solar PV module characteristics selection testing, and quality issues&#10;5. Project planning management and schedule of activities in solar power project development &#10;6. Site Selection, assessment &amp; feasibility study for rooftop and MW scale solar power projects&#10;7. Site assessment and site selection for rooftop projects&#10;8. Project cost estimation, economic analysis and feasibility study of a solar PV project&#10;9. Design approach for grid connected PV system&#10;10. Design approach for off-grid  ON GRID and Hybrid systems&#10;11. Losses in a PV system and energy generation estimation&#10;12. Preparation of Bill of Materials (BoM) and performance parameter of Solar power plant.&#10;13. Developing solar business through Digital marketing&#10;14. installation of 1 kWp solar offgrid Power plant &#10;15. Real life solar power plant site visit.&#10;16. Electrical Industry practical training( Earthing, preparation of ACDB DCDB   lightning arrester)&#10;17. Use of various electrical tools&#10;18. commissioning strategy &#10;19, Business Planning&#10;20) Proposal Building &#10;21) Grow your solar business with the help of Social Media Marketing &#10;&#10;#Venu- Government Certified Solar training center-Bhopal,&#10;Hall no 1 zone 1, chittod complex MP nagar bhopal &#10;&#10;✅SOME USE FULL LINKS✅&#10;👇👇👇👇👇👇👇👇👇👇👇👇👇 &#10;1) SOLAR ROOFTOP PRACTICAL TRAINING &#10;🔗https://www.youtube.com/watch?v=cWDXp...&#10;&#10;2) WORKING OF SOLAR NET METERING SYSTEMS &#10;🔗 https://www.youtube.com/watch?v=YTRMH...&#10;&#10;3) 3kWp on grid solar power plant installation on shed &#10;🔗 https://www.youtube.com/watch?v=J9uSb...&#10;&#10;4) 20kWp ACDB DCDB Commissioning &#10;🔗 https://www.youtube.com/watch?v=V_F0r...&#10;5) Types of solar power plant &#10;🔗 https://www.youtube.com/watch?v=AAD_u...&#10;6)  How to make SOLAR DCDB ACDB &#10;🔗 https://www.youtube.com/watch?v=inoWy...&#10;&#10;7)  How to connect LT CT Net meter with CT&#10;🔗 https://www.youtube.com/watch?v=WKtuz... &#10;8) Solar Water Pumping Systems &#10;🔗https://www.youtube.com/watch?v=dONDx...&#10;9) Solar Cold Storage &#10;🔗https://www.youtube.com/watch?v=i9a6k...&#10;10) Solar crop Dryers &#10;🔗 https://www.youtube.com/watch?v=sq0fI​...&#10;11) 50kWp Solar rooftop power plant case study &#10;🔗https://www.youtube.com/watch?v=xorSD...&#10;12)  DCR non DCR Solar PV Module &#10;🔗https://www.youtube.com/watch?v=s7Be-...&#10;13) Types of solar power plant &#10;🔗 https://www.youtube.com/watch?v=AAD_u...&#10;14) Benefit of Installing Solar Power Plant &#10;🔗https://www.youtube.com/watch?v=wp72j...&#10;&#10;15) 11kWp Solar Power Plant on Shed &#10;🔗https://www.youtube.com/watch?v=QhY4b...&#10;16) Solar HSN Code &#10;🔗https://www.youtube.com/watch?v=yJD2Q..." title="7KW Solar Plant 👉 Wiring of DCDB |ACDB |Inverter |Testing| Commissioning| Step by Step in Hindi">
            <a:hlinkClick r:id="rId4"/>
          </p:cNvPr>
          <p:cNvPicPr preferRelativeResize="0"/>
          <p:nvPr/>
        </p:nvPicPr>
        <p:blipFill>
          <a:blip r:embed="rId5">
            <a:alphaModFix/>
          </a:blip>
          <a:stretch>
            <a:fillRect/>
          </a:stretch>
        </p:blipFill>
        <p:spPr>
          <a:xfrm>
            <a:off x="1558681" y="976700"/>
            <a:ext cx="6026632" cy="3389975"/>
          </a:xfrm>
          <a:prstGeom prst="rect">
            <a:avLst/>
          </a:prstGeom>
          <a:noFill/>
          <a:ln>
            <a:noFill/>
          </a:ln>
        </p:spPr>
      </p:pic>
      <p:sp>
        <p:nvSpPr>
          <p:cNvPr id="819" name="Google Shape;819;p54"/>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20" name="Google Shape;820;p54"/>
          <p:cNvPicPr preferRelativeResize="0"/>
          <p:nvPr/>
        </p:nvPicPr>
        <p:blipFill>
          <a:blip r:embed="rId6">
            <a:alphaModFix amt="12000"/>
          </a:blip>
          <a:stretch>
            <a:fillRect/>
          </a:stretch>
        </p:blipFill>
        <p:spPr>
          <a:xfrm>
            <a:off x="8159750" y="4257075"/>
            <a:ext cx="682075" cy="682075"/>
          </a:xfrm>
          <a:prstGeom prst="rect">
            <a:avLst/>
          </a:prstGeom>
          <a:noFill/>
          <a:ln>
            <a:noFill/>
          </a:ln>
        </p:spPr>
      </p:pic>
      <p:pic>
        <p:nvPicPr>
          <p:cNvPr id="821" name="Google Shape;821;p54"/>
          <p:cNvPicPr preferRelativeResize="0"/>
          <p:nvPr/>
        </p:nvPicPr>
        <p:blipFill>
          <a:blip r:embed="rId6">
            <a:alphaModFix amt="12000"/>
          </a:blip>
          <a:stretch>
            <a:fillRect/>
          </a:stretch>
        </p:blipFill>
        <p:spPr>
          <a:xfrm rot="10800000">
            <a:off x="396875" y="4257075"/>
            <a:ext cx="682075" cy="682075"/>
          </a:xfrm>
          <a:prstGeom prst="rect">
            <a:avLst/>
          </a:prstGeom>
          <a:noFill/>
          <a:ln>
            <a:noFill/>
          </a:ln>
        </p:spPr>
      </p:pic>
      <p:sp>
        <p:nvSpPr>
          <p:cNvPr id="822" name="Google Shape;822;p54"/>
          <p:cNvSpPr txBox="1"/>
          <p:nvPr/>
        </p:nvSpPr>
        <p:spPr>
          <a:xfrm>
            <a:off x="250500" y="1953850"/>
            <a:ext cx="1169100" cy="16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End at 6:45 seconds</a:t>
            </a:r>
            <a:endParaRPr sz="1800">
              <a:solidFill>
                <a:schemeClr val="dk2"/>
              </a:solidFill>
            </a:endParaRPr>
          </a:p>
        </p:txBody>
      </p:sp>
      <p:sp>
        <p:nvSpPr>
          <p:cNvPr id="3" name="TextBox 2">
            <a:extLst>
              <a:ext uri="{FF2B5EF4-FFF2-40B4-BE49-F238E27FC236}">
                <a16:creationId xmlns:a16="http://schemas.microsoft.com/office/drawing/2014/main" id="{5D20D2E3-6A6C-769E-0F82-6DD5B944E85A}"/>
              </a:ext>
            </a:extLst>
          </p:cNvPr>
          <p:cNvSpPr txBox="1"/>
          <p:nvPr/>
        </p:nvSpPr>
        <p:spPr>
          <a:xfrm>
            <a:off x="6429698" y="134540"/>
            <a:ext cx="2241544" cy="738664"/>
          </a:xfrm>
          <a:prstGeom prst="rect">
            <a:avLst/>
          </a:prstGeom>
          <a:noFill/>
        </p:spPr>
        <p:txBody>
          <a:bodyPr wrap="square">
            <a:spAutoFit/>
          </a:bodyPr>
          <a:lstStyle/>
          <a:p>
            <a:r>
              <a:rPr lang="en" b="1" dirty="0">
                <a:solidFill>
                  <a:srgbClr val="32695E"/>
                </a:solidFill>
                <a:latin typeface="Poppins"/>
                <a:ea typeface="Poppins"/>
                <a:cs typeface="Poppins"/>
                <a:sym typeface="Poppins"/>
              </a:rPr>
              <a:t>- Download hindi version</a:t>
            </a:r>
          </a:p>
          <a:p>
            <a:r>
              <a:rPr lang="en" b="1" dirty="0">
                <a:solidFill>
                  <a:srgbClr val="32695E"/>
                </a:solidFill>
                <a:latin typeface="Poppins"/>
                <a:ea typeface="Poppins"/>
                <a:cs typeface="Poppins"/>
                <a:sym typeface="Poppins"/>
              </a:rPr>
              <a:t>– to convert to english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8"/>
                                        </p:tgtEl>
                                        <p:attrNameLst>
                                          <p:attrName>style.visibility</p:attrName>
                                        </p:attrNameLst>
                                      </p:cBhvr>
                                      <p:to>
                                        <p:strVal val="visible"/>
                                      </p:to>
                                    </p:set>
                                    <p:animEffect transition="in" filter="fade">
                                      <p:cBhvr>
                                        <p:cTn id="7" dur="1000"/>
                                        <p:tgtEl>
                                          <p:spTgt spid="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sp>
        <p:nvSpPr>
          <p:cNvPr id="828" name="Google Shape;828;p55"/>
          <p:cNvSpPr txBox="1"/>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2D4F48"/>
                </a:solidFill>
                <a:latin typeface="Helvetica Neue"/>
                <a:ea typeface="Helvetica Neue"/>
                <a:cs typeface="Helvetica Neue"/>
                <a:sym typeface="Helvetica Neue"/>
              </a:rPr>
              <a:t>Course </a:t>
            </a:r>
            <a:r>
              <a:rPr lang="en" sz="2800" b="1">
                <a:solidFill>
                  <a:srgbClr val="2D4F48"/>
                </a:solidFill>
                <a:latin typeface="Helvetica Neue"/>
                <a:ea typeface="Helvetica Neue"/>
                <a:cs typeface="Helvetica Neue"/>
                <a:sym typeface="Helvetica Neue"/>
              </a:rPr>
              <a:t>Summary</a:t>
            </a:r>
            <a:endParaRPr sz="2800" b="1">
              <a:solidFill>
                <a:srgbClr val="2D4F48"/>
              </a:solidFill>
              <a:latin typeface="Helvetica Neue"/>
              <a:ea typeface="Helvetica Neue"/>
              <a:cs typeface="Helvetica Neue"/>
              <a:sym typeface="Helvetica Neue"/>
            </a:endParaRPr>
          </a:p>
          <a:p>
            <a:pPr marL="0" lvl="0" indent="0" algn="l" rtl="0">
              <a:spcBef>
                <a:spcPts val="0"/>
              </a:spcBef>
              <a:spcAft>
                <a:spcPts val="0"/>
              </a:spcAft>
              <a:buNone/>
            </a:pPr>
            <a:endParaRPr sz="2800">
              <a:solidFill>
                <a:srgbClr val="2D4F48"/>
              </a:solidFill>
              <a:latin typeface="Helvetica Neue"/>
              <a:ea typeface="Helvetica Neue"/>
              <a:cs typeface="Helvetica Neue"/>
              <a:sym typeface="Helvetica Neue"/>
            </a:endParaRPr>
          </a:p>
        </p:txBody>
      </p:sp>
      <p:pic>
        <p:nvPicPr>
          <p:cNvPr id="829" name="Google Shape;829;p55"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830" name="Google Shape;830;p55"/>
          <p:cNvSpPr txBox="1"/>
          <p:nvPr/>
        </p:nvSpPr>
        <p:spPr>
          <a:xfrm>
            <a:off x="1576588" y="2063744"/>
            <a:ext cx="57744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Poppins"/>
                <a:ea typeface="Poppins"/>
                <a:cs typeface="Poppins"/>
                <a:sym typeface="Poppins"/>
              </a:rPr>
              <a:t>You understood the complete solar PV installation process</a:t>
            </a:r>
            <a:endParaRPr>
              <a:latin typeface="Poppins"/>
              <a:ea typeface="Poppins"/>
              <a:cs typeface="Poppins"/>
              <a:sym typeface="Poppins"/>
            </a:endParaRPr>
          </a:p>
          <a:p>
            <a:pPr marL="0" lvl="0" indent="0" algn="l" rtl="0">
              <a:lnSpc>
                <a:spcPct val="115000"/>
              </a:lnSpc>
              <a:spcBef>
                <a:spcPts val="0"/>
              </a:spcBef>
              <a:spcAft>
                <a:spcPts val="0"/>
              </a:spcAft>
              <a:buNone/>
            </a:pPr>
            <a:endParaRPr>
              <a:solidFill>
                <a:srgbClr val="000000"/>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00000"/>
              </a:solidFill>
              <a:latin typeface="Poppins"/>
              <a:ea typeface="Poppins"/>
              <a:cs typeface="Poppins"/>
              <a:sym typeface="Poppins"/>
            </a:endParaRPr>
          </a:p>
          <a:p>
            <a:pPr marL="457200" lvl="0" indent="-228600" algn="l" rtl="0">
              <a:lnSpc>
                <a:spcPct val="115000"/>
              </a:lnSpc>
              <a:spcBef>
                <a:spcPts val="0"/>
              </a:spcBef>
              <a:spcAft>
                <a:spcPts val="0"/>
              </a:spcAft>
              <a:buNone/>
            </a:pPr>
            <a:endParaRPr>
              <a:solidFill>
                <a:srgbClr val="000000"/>
              </a:solidFill>
              <a:latin typeface="Poppins"/>
              <a:ea typeface="Poppins"/>
              <a:cs typeface="Poppins"/>
              <a:sym typeface="Poppins"/>
            </a:endParaRPr>
          </a:p>
          <a:p>
            <a:pPr marL="457200" lvl="0" indent="-228600" algn="l" rtl="0">
              <a:lnSpc>
                <a:spcPct val="115000"/>
              </a:lnSpc>
              <a:spcBef>
                <a:spcPts val="0"/>
              </a:spcBef>
              <a:spcAft>
                <a:spcPts val="0"/>
              </a:spcAft>
              <a:buNone/>
            </a:pPr>
            <a:endParaRPr>
              <a:solidFill>
                <a:srgbClr val="000000"/>
              </a:solidFill>
              <a:latin typeface="Poppins"/>
              <a:ea typeface="Poppins"/>
              <a:cs typeface="Poppins"/>
              <a:sym typeface="Poppins"/>
            </a:endParaRPr>
          </a:p>
        </p:txBody>
      </p:sp>
      <p:sp>
        <p:nvSpPr>
          <p:cNvPr id="831" name="Google Shape;831;p55"/>
          <p:cNvSpPr txBox="1"/>
          <p:nvPr/>
        </p:nvSpPr>
        <p:spPr>
          <a:xfrm>
            <a:off x="1567352" y="2594600"/>
            <a:ext cx="6368100" cy="49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Poppins"/>
                <a:ea typeface="Poppins"/>
                <a:cs typeface="Poppins"/>
                <a:sym typeface="Poppins"/>
              </a:rPr>
              <a:t>You saw how components are connected and the system works</a:t>
            </a:r>
            <a:endParaRPr>
              <a:latin typeface="Poppins"/>
              <a:ea typeface="Poppins"/>
              <a:cs typeface="Poppins"/>
              <a:sym typeface="Poppins"/>
            </a:endParaRPr>
          </a:p>
          <a:p>
            <a:pPr marL="0" lvl="0" indent="0" algn="l" rtl="0">
              <a:lnSpc>
                <a:spcPct val="115000"/>
              </a:lnSpc>
              <a:spcBef>
                <a:spcPts val="0"/>
              </a:spcBef>
              <a:spcAft>
                <a:spcPts val="0"/>
              </a:spcAft>
              <a:buNone/>
            </a:pPr>
            <a:endParaRPr>
              <a:latin typeface="Poppins"/>
              <a:ea typeface="Poppins"/>
              <a:cs typeface="Poppins"/>
              <a:sym typeface="Poppins"/>
            </a:endParaRPr>
          </a:p>
          <a:p>
            <a:pPr marL="0" lvl="0" indent="0" algn="l" rtl="0">
              <a:lnSpc>
                <a:spcPct val="115000"/>
              </a:lnSpc>
              <a:spcBef>
                <a:spcPts val="0"/>
              </a:spcBef>
              <a:spcAft>
                <a:spcPts val="0"/>
              </a:spcAft>
              <a:buNone/>
            </a:pPr>
            <a:endParaRPr>
              <a:solidFill>
                <a:srgbClr val="000000"/>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00000"/>
              </a:solidFill>
              <a:latin typeface="Poppins"/>
              <a:ea typeface="Poppins"/>
              <a:cs typeface="Poppins"/>
              <a:sym typeface="Poppins"/>
            </a:endParaRPr>
          </a:p>
        </p:txBody>
      </p:sp>
      <p:sp>
        <p:nvSpPr>
          <p:cNvPr id="832" name="Google Shape;832;p55"/>
          <p:cNvSpPr txBox="1"/>
          <p:nvPr/>
        </p:nvSpPr>
        <p:spPr>
          <a:xfrm>
            <a:off x="1583309" y="3056112"/>
            <a:ext cx="5345100" cy="49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Poppins"/>
                <a:ea typeface="Poppins"/>
                <a:cs typeface="Poppins"/>
                <a:sym typeface="Poppins"/>
              </a:rPr>
              <a:t>You learned how installation, wiring, and testing are done</a:t>
            </a:r>
            <a:endParaRPr>
              <a:latin typeface="Poppins"/>
              <a:ea typeface="Poppins"/>
              <a:cs typeface="Poppins"/>
              <a:sym typeface="Poppins"/>
            </a:endParaRPr>
          </a:p>
        </p:txBody>
      </p:sp>
      <p:sp>
        <p:nvSpPr>
          <p:cNvPr id="833" name="Google Shape;833;p55"/>
          <p:cNvSpPr txBox="1"/>
          <p:nvPr/>
        </p:nvSpPr>
        <p:spPr>
          <a:xfrm>
            <a:off x="1568345" y="3513086"/>
            <a:ext cx="6060300" cy="49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Poppins"/>
                <a:ea typeface="Poppins"/>
                <a:cs typeface="Poppins"/>
                <a:sym typeface="Poppins"/>
              </a:rPr>
              <a:t>You understood the importance of safety and maintenance</a:t>
            </a:r>
            <a:endParaRPr>
              <a:latin typeface="Poppins"/>
              <a:ea typeface="Poppins"/>
              <a:cs typeface="Poppins"/>
              <a:sym typeface="Poppins"/>
            </a:endParaRPr>
          </a:p>
          <a:p>
            <a:pPr marL="0" lvl="0" indent="0" algn="l" rtl="0">
              <a:lnSpc>
                <a:spcPct val="115000"/>
              </a:lnSpc>
              <a:spcBef>
                <a:spcPts val="0"/>
              </a:spcBef>
              <a:spcAft>
                <a:spcPts val="0"/>
              </a:spcAft>
              <a:buNone/>
            </a:pPr>
            <a:endParaRPr>
              <a:solidFill>
                <a:srgbClr val="000000"/>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00000"/>
              </a:solidFill>
              <a:latin typeface="Poppins"/>
              <a:ea typeface="Poppins"/>
              <a:cs typeface="Poppins"/>
              <a:sym typeface="Poppins"/>
            </a:endParaRPr>
          </a:p>
          <a:p>
            <a:pPr marL="457200" lvl="0" indent="-228600" algn="l" rtl="0">
              <a:lnSpc>
                <a:spcPct val="115000"/>
              </a:lnSpc>
              <a:spcBef>
                <a:spcPts val="0"/>
              </a:spcBef>
              <a:spcAft>
                <a:spcPts val="0"/>
              </a:spcAft>
              <a:buNone/>
            </a:pPr>
            <a:endParaRPr>
              <a:solidFill>
                <a:srgbClr val="000000"/>
              </a:solidFill>
              <a:latin typeface="Poppins"/>
              <a:ea typeface="Poppins"/>
              <a:cs typeface="Poppins"/>
              <a:sym typeface="Poppins"/>
            </a:endParaRPr>
          </a:p>
        </p:txBody>
      </p:sp>
      <p:sp>
        <p:nvSpPr>
          <p:cNvPr id="834" name="Google Shape;834;p55"/>
          <p:cNvSpPr txBox="1"/>
          <p:nvPr/>
        </p:nvSpPr>
        <p:spPr>
          <a:xfrm>
            <a:off x="1025764" y="1381111"/>
            <a:ext cx="5978400" cy="497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r>
              <a:rPr lang="en">
                <a:latin typeface="Poppins"/>
                <a:ea typeface="Poppins"/>
                <a:cs typeface="Poppins"/>
                <a:sym typeface="Poppins"/>
              </a:rPr>
              <a:t>In this course:</a:t>
            </a:r>
            <a:endParaRPr>
              <a:latin typeface="Poppins"/>
              <a:ea typeface="Poppins"/>
              <a:cs typeface="Poppins"/>
              <a:sym typeface="Poppins"/>
            </a:endParaRPr>
          </a:p>
        </p:txBody>
      </p:sp>
      <p:sp>
        <p:nvSpPr>
          <p:cNvPr id="835" name="Google Shape;835;p55"/>
          <p:cNvSpPr/>
          <p:nvPr/>
        </p:nvSpPr>
        <p:spPr>
          <a:xfrm>
            <a:off x="1181192" y="2139906"/>
            <a:ext cx="273900" cy="2739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nvGrpSpPr>
          <p:cNvPr id="836" name="Google Shape;836;p55"/>
          <p:cNvGrpSpPr/>
          <p:nvPr/>
        </p:nvGrpSpPr>
        <p:grpSpPr>
          <a:xfrm>
            <a:off x="1204943" y="2163668"/>
            <a:ext cx="226299" cy="226299"/>
            <a:chOff x="1382732" y="2085555"/>
            <a:chExt cx="516900" cy="516900"/>
          </a:xfrm>
        </p:grpSpPr>
        <p:sp>
          <p:nvSpPr>
            <p:cNvPr id="837" name="Google Shape;837;p55"/>
            <p:cNvSpPr/>
            <p:nvPr/>
          </p:nvSpPr>
          <p:spPr>
            <a:xfrm>
              <a:off x="1382732" y="2085555"/>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838" name="Google Shape;838;p55"/>
            <p:cNvSpPr/>
            <p:nvPr/>
          </p:nvSpPr>
          <p:spPr>
            <a:xfrm>
              <a:off x="1427593" y="2131151"/>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grpSp>
        <p:nvGrpSpPr>
          <p:cNvPr id="839" name="Google Shape;839;p55"/>
          <p:cNvGrpSpPr/>
          <p:nvPr/>
        </p:nvGrpSpPr>
        <p:grpSpPr>
          <a:xfrm>
            <a:off x="1181167" y="3599089"/>
            <a:ext cx="273844" cy="273844"/>
            <a:chOff x="1328450" y="2761303"/>
            <a:chExt cx="625500" cy="625500"/>
          </a:xfrm>
        </p:grpSpPr>
        <p:sp>
          <p:nvSpPr>
            <p:cNvPr id="840" name="Google Shape;840;p55"/>
            <p:cNvSpPr/>
            <p:nvPr/>
          </p:nvSpPr>
          <p:spPr>
            <a:xfrm>
              <a:off x="1328450" y="2761303"/>
              <a:ext cx="625500" cy="6255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841" name="Google Shape;841;p55"/>
            <p:cNvSpPr/>
            <p:nvPr/>
          </p:nvSpPr>
          <p:spPr>
            <a:xfrm>
              <a:off x="1382732" y="2833447"/>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nvGrpSpPr>
            <p:cNvPr id="842" name="Google Shape;842;p55"/>
            <p:cNvGrpSpPr/>
            <p:nvPr/>
          </p:nvGrpSpPr>
          <p:grpSpPr>
            <a:xfrm>
              <a:off x="1382732" y="2821647"/>
              <a:ext cx="516900" cy="516900"/>
              <a:chOff x="1382732" y="2085555"/>
              <a:chExt cx="516900" cy="516900"/>
            </a:xfrm>
          </p:grpSpPr>
          <p:sp>
            <p:nvSpPr>
              <p:cNvPr id="843" name="Google Shape;843;p55"/>
              <p:cNvSpPr/>
              <p:nvPr/>
            </p:nvSpPr>
            <p:spPr>
              <a:xfrm>
                <a:off x="1382732" y="2085555"/>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844" name="Google Shape;844;p55"/>
              <p:cNvSpPr/>
              <p:nvPr/>
            </p:nvSpPr>
            <p:spPr>
              <a:xfrm>
                <a:off x="1427593" y="2131151"/>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grpSp>
      <p:grpSp>
        <p:nvGrpSpPr>
          <p:cNvPr id="845" name="Google Shape;845;p55"/>
          <p:cNvGrpSpPr/>
          <p:nvPr/>
        </p:nvGrpSpPr>
        <p:grpSpPr>
          <a:xfrm>
            <a:off x="1181219" y="2683626"/>
            <a:ext cx="273844" cy="273844"/>
            <a:chOff x="1328450" y="3491333"/>
            <a:chExt cx="625500" cy="625500"/>
          </a:xfrm>
        </p:grpSpPr>
        <p:sp>
          <p:nvSpPr>
            <p:cNvPr id="846" name="Google Shape;846;p55"/>
            <p:cNvSpPr/>
            <p:nvPr/>
          </p:nvSpPr>
          <p:spPr>
            <a:xfrm>
              <a:off x="1328450" y="3491333"/>
              <a:ext cx="625500" cy="6255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847" name="Google Shape;847;p55"/>
            <p:cNvSpPr/>
            <p:nvPr/>
          </p:nvSpPr>
          <p:spPr>
            <a:xfrm>
              <a:off x="1382732" y="3548358"/>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848" name="Google Shape;848;p55"/>
            <p:cNvSpPr/>
            <p:nvPr/>
          </p:nvSpPr>
          <p:spPr>
            <a:xfrm>
              <a:off x="1427593" y="3590476"/>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grpSp>
        <p:nvGrpSpPr>
          <p:cNvPr id="849" name="Google Shape;849;p55"/>
          <p:cNvGrpSpPr/>
          <p:nvPr/>
        </p:nvGrpSpPr>
        <p:grpSpPr>
          <a:xfrm>
            <a:off x="1181167" y="3142976"/>
            <a:ext cx="273844" cy="273844"/>
            <a:chOff x="1328450" y="4221363"/>
            <a:chExt cx="625500" cy="625500"/>
          </a:xfrm>
        </p:grpSpPr>
        <p:sp>
          <p:nvSpPr>
            <p:cNvPr id="850" name="Google Shape;850;p55"/>
            <p:cNvSpPr/>
            <p:nvPr/>
          </p:nvSpPr>
          <p:spPr>
            <a:xfrm>
              <a:off x="1328450" y="4221363"/>
              <a:ext cx="625500" cy="6255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851" name="Google Shape;851;p55"/>
            <p:cNvSpPr/>
            <p:nvPr/>
          </p:nvSpPr>
          <p:spPr>
            <a:xfrm>
              <a:off x="1382732" y="4283653"/>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852" name="Google Shape;852;p55"/>
            <p:cNvSpPr/>
            <p:nvPr/>
          </p:nvSpPr>
          <p:spPr>
            <a:xfrm>
              <a:off x="1427593" y="4333059"/>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sp>
        <p:nvSpPr>
          <p:cNvPr id="853" name="Google Shape;853;p55"/>
          <p:cNvSpPr/>
          <p:nvPr/>
        </p:nvSpPr>
        <p:spPr>
          <a:xfrm>
            <a:off x="-50847"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4" name="Google Shape;854;p55"/>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855" name="Google Shape;855;p55"/>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sp>
        <p:nvSpPr>
          <p:cNvPr id="861" name="Google Shape;861;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solidFill>
                  <a:schemeClr val="lt1"/>
                </a:solidFill>
              </a:rPr>
              <a:t>46</a:t>
            </a:fld>
            <a:endParaRPr>
              <a:solidFill>
                <a:schemeClr val="lt1"/>
              </a:solidFill>
            </a:endParaRPr>
          </a:p>
        </p:txBody>
      </p:sp>
      <p:pic>
        <p:nvPicPr>
          <p:cNvPr id="862" name="Google Shape;862;p56"/>
          <p:cNvPicPr preferRelativeResize="0"/>
          <p:nvPr/>
        </p:nvPicPr>
        <p:blipFill>
          <a:blip r:embed="rId3">
            <a:alphaModFix amt="12000"/>
          </a:blip>
          <a:stretch>
            <a:fillRect/>
          </a:stretch>
        </p:blipFill>
        <p:spPr>
          <a:xfrm>
            <a:off x="8159750" y="4257075"/>
            <a:ext cx="682075" cy="682075"/>
          </a:xfrm>
          <a:prstGeom prst="rect">
            <a:avLst/>
          </a:prstGeom>
          <a:noFill/>
          <a:ln>
            <a:noFill/>
          </a:ln>
        </p:spPr>
      </p:pic>
      <p:sp>
        <p:nvSpPr>
          <p:cNvPr id="863" name="Google Shape;863;p56"/>
          <p:cNvSpPr txBox="1">
            <a:spLocks noGrp="1"/>
          </p:cNvSpPr>
          <p:nvPr>
            <p:ph type="title" idx="4294967295"/>
          </p:nvPr>
        </p:nvSpPr>
        <p:spPr>
          <a:xfrm>
            <a:off x="1515715" y="22455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864" name="Google Shape;864;p56" title="Onskills logo new.png"/>
          <p:cNvPicPr preferRelativeResize="0"/>
          <p:nvPr/>
        </p:nvPicPr>
        <p:blipFill rotWithShape="1">
          <a:blip r:embed="rId4">
            <a:alphaModFix/>
          </a:blip>
          <a:srcRect/>
          <a:stretch/>
        </p:blipFill>
        <p:spPr>
          <a:xfrm>
            <a:off x="266676" y="162835"/>
            <a:ext cx="682074" cy="682074"/>
          </a:xfrm>
          <a:prstGeom prst="rect">
            <a:avLst/>
          </a:prstGeom>
          <a:noFill/>
          <a:ln>
            <a:noFill/>
          </a:ln>
        </p:spPr>
      </p:pic>
      <p:sp>
        <p:nvSpPr>
          <p:cNvPr id="865" name="Google Shape;865;p56"/>
          <p:cNvSpPr/>
          <p:nvPr/>
        </p:nvSpPr>
        <p:spPr>
          <a:xfrm>
            <a:off x="5432088" y="364975"/>
            <a:ext cx="5503800" cy="4778400"/>
          </a:xfrm>
          <a:prstGeom prst="chord">
            <a:avLst>
              <a:gd name="adj1" fmla="val 3944612"/>
              <a:gd name="adj2" fmla="val 17634115"/>
            </a:avLst>
          </a:prstGeom>
          <a:noFill/>
          <a:ln w="9525" cap="flat" cmpd="sng">
            <a:solidFill>
              <a:srgbClr val="32695E"/>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66" name="Google Shape;866;p56" title="DSC08404.JPG"/>
          <p:cNvPicPr preferRelativeResize="0"/>
          <p:nvPr/>
        </p:nvPicPr>
        <p:blipFill rotWithShape="1">
          <a:blip r:embed="rId5">
            <a:alphaModFix/>
          </a:blip>
          <a:srcRect l="13869" t="170" r="33114" b="-170"/>
          <a:stretch/>
        </p:blipFill>
        <p:spPr>
          <a:xfrm>
            <a:off x="5601825" y="551650"/>
            <a:ext cx="4708200" cy="4387500"/>
          </a:xfrm>
          <a:prstGeom prst="chord">
            <a:avLst>
              <a:gd name="adj1" fmla="val 3485856"/>
              <a:gd name="adj2" fmla="val 18112016"/>
            </a:avLst>
          </a:prstGeom>
          <a:noFill/>
          <a:ln>
            <a:noFill/>
          </a:ln>
        </p:spPr>
      </p:pic>
      <p:pic>
        <p:nvPicPr>
          <p:cNvPr id="867" name="Google Shape;867;p56"/>
          <p:cNvPicPr preferRelativeResize="0"/>
          <p:nvPr/>
        </p:nvPicPr>
        <p:blipFill>
          <a:blip r:embed="rId3">
            <a:alphaModFix amt="12000"/>
          </a:blip>
          <a:stretch>
            <a:fillRect/>
          </a:stretch>
        </p:blipFill>
        <p:spPr>
          <a:xfrm rot="10800000">
            <a:off x="396875" y="4257075"/>
            <a:ext cx="682075" cy="682075"/>
          </a:xfrm>
          <a:prstGeom prst="rect">
            <a:avLst/>
          </a:prstGeom>
          <a:noFill/>
          <a:ln>
            <a:noFill/>
          </a:ln>
        </p:spPr>
      </p:pic>
      <p:sp>
        <p:nvSpPr>
          <p:cNvPr id="868" name="Google Shape;868;p56"/>
          <p:cNvSpPr/>
          <p:nvPr/>
        </p:nvSpPr>
        <p:spPr>
          <a:xfrm>
            <a:off x="-111884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9" name="Google Shape;869;p56"/>
          <p:cNvPicPr preferRelativeResize="0"/>
          <p:nvPr/>
        </p:nvPicPr>
        <p:blipFill>
          <a:blip r:embed="rId3">
            <a:alphaModFix amt="12000"/>
          </a:blip>
          <a:stretch>
            <a:fillRect/>
          </a:stretch>
        </p:blipFill>
        <p:spPr>
          <a:xfrm>
            <a:off x="8159750" y="4257075"/>
            <a:ext cx="682075" cy="6820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57"/>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875" name="Google Shape;875;p57"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876" name="Google Shape;876;p57"/>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Poppins"/>
              <a:buAutoNum type="arabicPeriod"/>
            </a:pPr>
            <a:r>
              <a:rPr lang="en">
                <a:solidFill>
                  <a:schemeClr val="dk1"/>
                </a:solidFill>
                <a:latin typeface="Poppins"/>
                <a:ea typeface="Poppins"/>
                <a:cs typeface="Poppins"/>
                <a:sym typeface="Poppins"/>
              </a:rPr>
              <a:t>During rooftop inspection, a technician notices cracks in the mounting foundation. What should be done first?</a:t>
            </a:r>
            <a:endParaRPr>
              <a:solidFill>
                <a:schemeClr val="dk1"/>
              </a:solidFill>
              <a:latin typeface="Poppins"/>
              <a:ea typeface="Poppins"/>
              <a:cs typeface="Poppins"/>
              <a:sym typeface="Poppins"/>
            </a:endParaRPr>
          </a:p>
        </p:txBody>
      </p:sp>
      <p:sp>
        <p:nvSpPr>
          <p:cNvPr id="877" name="Google Shape;877;p57"/>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 Start panel installation</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B. Ignore minor cracks</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 Repair and secure the structure before installation</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D. Increase inverter capacity</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Correct Answer: C</a:t>
            </a: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878" name="Google Shape;878;p57"/>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879" name="Google Shape;879;p57"/>
          <p:cNvSpPr/>
          <p:nvPr/>
        </p:nvSpPr>
        <p:spPr>
          <a:xfrm>
            <a:off x="-971433"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0" name="Google Shape;880;p57"/>
          <p:cNvPicPr preferRelativeResize="0"/>
          <p:nvPr/>
        </p:nvPicPr>
        <p:blipFill>
          <a:blip r:embed="rId4">
            <a:alphaModFix amt="12000"/>
          </a:blip>
          <a:stretch>
            <a:fillRect/>
          </a:stretch>
        </p:blipFill>
        <p:spPr>
          <a:xfrm>
            <a:off x="8159750" y="4257075"/>
            <a:ext cx="682075" cy="6820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58"/>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886" name="Google Shape;886;p58"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887" name="Google Shape;887;p58"/>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2.     Even a loose cable connection can stop an entire solar system from functioning properly.</a:t>
            </a:r>
            <a:endParaRPr>
              <a:solidFill>
                <a:schemeClr val="dk1"/>
              </a:solidFill>
              <a:latin typeface="Poppins"/>
              <a:ea typeface="Poppins"/>
              <a:cs typeface="Poppins"/>
              <a:sym typeface="Poppins"/>
            </a:endParaRPr>
          </a:p>
        </p:txBody>
      </p:sp>
      <p:sp>
        <p:nvSpPr>
          <p:cNvPr id="888" name="Google Shape;888;p58"/>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Poppins"/>
              <a:buAutoNum type="romanUcPeriod"/>
            </a:pPr>
            <a:r>
              <a:rPr lang="en">
                <a:solidFill>
                  <a:schemeClr val="dk1"/>
                </a:solidFill>
                <a:latin typeface="Poppins"/>
                <a:ea typeface="Poppins"/>
                <a:cs typeface="Poppins"/>
                <a:sym typeface="Poppins"/>
              </a:rPr>
              <a:t>True</a:t>
            </a:r>
            <a:endParaRPr>
              <a:solidFill>
                <a:schemeClr val="dk1"/>
              </a:solidFill>
              <a:latin typeface="Poppins"/>
              <a:ea typeface="Poppins"/>
              <a:cs typeface="Poppins"/>
              <a:sym typeface="Poppins"/>
            </a:endParaRPr>
          </a:p>
          <a:p>
            <a:pPr marL="457200" marR="0" lvl="0" indent="-317500" algn="l" rtl="0">
              <a:lnSpc>
                <a:spcPct val="115000"/>
              </a:lnSpc>
              <a:spcBef>
                <a:spcPts val="0"/>
              </a:spcBef>
              <a:spcAft>
                <a:spcPts val="0"/>
              </a:spcAft>
              <a:buClr>
                <a:schemeClr val="dk1"/>
              </a:buClr>
              <a:buSzPts val="1400"/>
              <a:buFont typeface="Poppins"/>
              <a:buAutoNum type="romanUcPeriod"/>
            </a:pPr>
            <a:r>
              <a:rPr lang="en">
                <a:solidFill>
                  <a:schemeClr val="dk1"/>
                </a:solidFill>
                <a:latin typeface="Poppins"/>
                <a:ea typeface="Poppins"/>
                <a:cs typeface="Poppins"/>
                <a:sym typeface="Poppins"/>
              </a:rPr>
              <a:t>False</a:t>
            </a:r>
            <a:endParaRPr>
              <a:solidFill>
                <a:schemeClr val="dk1"/>
              </a:solidFill>
              <a:latin typeface="Poppins"/>
              <a:ea typeface="Poppins"/>
              <a:cs typeface="Poppins"/>
              <a:sym typeface="Poppins"/>
            </a:endParaRPr>
          </a:p>
        </p:txBody>
      </p:sp>
      <p:pic>
        <p:nvPicPr>
          <p:cNvPr id="889" name="Google Shape;889;p58"/>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890" name="Google Shape;890;p58"/>
          <p:cNvSpPr/>
          <p:nvPr/>
        </p:nvSpPr>
        <p:spPr>
          <a:xfrm>
            <a:off x="-846701"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1" name="Google Shape;891;p58"/>
          <p:cNvPicPr preferRelativeResize="0"/>
          <p:nvPr/>
        </p:nvPicPr>
        <p:blipFill>
          <a:blip r:embed="rId4">
            <a:alphaModFix amt="12000"/>
          </a:blip>
          <a:stretch>
            <a:fillRect/>
          </a:stretch>
        </p:blipFill>
        <p:spPr>
          <a:xfrm>
            <a:off x="8159750" y="4257075"/>
            <a:ext cx="682075" cy="6820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59"/>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897" name="Google Shape;897;p59"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898" name="Google Shape;898;p59"/>
          <p:cNvSpPr txBox="1">
            <a:spLocks noGrp="1"/>
          </p:cNvSpPr>
          <p:nvPr>
            <p:ph type="body" idx="4294967295"/>
          </p:nvPr>
        </p:nvSpPr>
        <p:spPr>
          <a:xfrm>
            <a:off x="1285225" y="953100"/>
            <a:ext cx="5277900" cy="26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Column A	Column B</a:t>
            </a:r>
            <a:endParaRPr sz="12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r>
              <a:rPr lang="en" sz="1200">
                <a:solidFill>
                  <a:schemeClr val="dk1"/>
                </a:solidFill>
                <a:latin typeface="Poppins"/>
                <a:ea typeface="Poppins"/>
                <a:cs typeface="Poppins"/>
                <a:sym typeface="Poppins"/>
              </a:rPr>
              <a:t>1. Earthing	A. Safe distribution of power</a:t>
            </a:r>
            <a:endParaRPr sz="12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r>
              <a:rPr lang="en" sz="1200">
                <a:solidFill>
                  <a:schemeClr val="dk1"/>
                </a:solidFill>
                <a:latin typeface="Poppins"/>
                <a:ea typeface="Poppins"/>
                <a:cs typeface="Poppins"/>
                <a:sym typeface="Poppins"/>
              </a:rPr>
              <a:t>2. Distribution Board	B. Detects insulation leakage</a:t>
            </a:r>
            <a:endParaRPr sz="12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r>
              <a:rPr lang="en" sz="1200">
                <a:solidFill>
                  <a:schemeClr val="dk1"/>
                </a:solidFill>
                <a:latin typeface="Poppins"/>
                <a:ea typeface="Poppins"/>
                <a:cs typeface="Poppins"/>
                <a:sym typeface="Poppins"/>
              </a:rPr>
              <a:t>3. Inverter	C. Safe path for fault current</a:t>
            </a:r>
            <a:endParaRPr sz="12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r>
              <a:rPr lang="en" sz="1200">
                <a:solidFill>
                  <a:schemeClr val="dk1"/>
                </a:solidFill>
                <a:latin typeface="Poppins"/>
                <a:ea typeface="Poppins"/>
                <a:cs typeface="Poppins"/>
                <a:sym typeface="Poppins"/>
              </a:rPr>
              <a:t>4. Insulation Test	D. Converts DC to AC</a:t>
            </a:r>
            <a:endParaRPr sz="12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r>
              <a:rPr lang="en" sz="1100">
                <a:solidFill>
                  <a:schemeClr val="dk1"/>
                </a:solidFill>
                <a:latin typeface="Poppins"/>
                <a:ea typeface="Poppins"/>
                <a:cs typeface="Poppins"/>
                <a:sym typeface="Poppins"/>
              </a:rPr>
              <a:t>Correct Match:</a:t>
            </a:r>
            <a:endParaRPr sz="11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r>
              <a:rPr lang="en" sz="1100">
                <a:solidFill>
                  <a:schemeClr val="dk1"/>
                </a:solidFill>
                <a:latin typeface="Poppins"/>
                <a:ea typeface="Poppins"/>
                <a:cs typeface="Poppins"/>
                <a:sym typeface="Poppins"/>
              </a:rPr>
              <a:t>1 → C</a:t>
            </a:r>
            <a:endParaRPr sz="11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r>
              <a:rPr lang="en" sz="1100">
                <a:solidFill>
                  <a:schemeClr val="dk1"/>
                </a:solidFill>
                <a:latin typeface="Poppins"/>
                <a:ea typeface="Poppins"/>
                <a:cs typeface="Poppins"/>
                <a:sym typeface="Poppins"/>
              </a:rPr>
              <a:t>2 → A</a:t>
            </a:r>
            <a:endParaRPr sz="11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r>
              <a:rPr lang="en" sz="1100">
                <a:solidFill>
                  <a:schemeClr val="dk1"/>
                </a:solidFill>
                <a:latin typeface="Poppins"/>
                <a:ea typeface="Poppins"/>
                <a:cs typeface="Poppins"/>
                <a:sym typeface="Poppins"/>
              </a:rPr>
              <a:t>3 → D</a:t>
            </a:r>
            <a:endParaRPr sz="11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r>
              <a:rPr lang="en" sz="1100">
                <a:solidFill>
                  <a:schemeClr val="dk1"/>
                </a:solidFill>
                <a:latin typeface="Poppins"/>
                <a:ea typeface="Poppins"/>
                <a:cs typeface="Poppins"/>
                <a:sym typeface="Poppins"/>
              </a:rPr>
              <a:t>4 → B</a:t>
            </a:r>
            <a:endParaRPr sz="1100">
              <a:solidFill>
                <a:schemeClr val="dk1"/>
              </a:solidFill>
              <a:latin typeface="Poppins"/>
              <a:ea typeface="Poppins"/>
              <a:cs typeface="Poppins"/>
              <a:sym typeface="Poppins"/>
            </a:endParaRPr>
          </a:p>
          <a:p>
            <a:pPr marL="0" lvl="0" indent="0" algn="l" rtl="0">
              <a:spcBef>
                <a:spcPts val="1200"/>
              </a:spcBef>
              <a:spcAft>
                <a:spcPts val="1200"/>
              </a:spcAft>
              <a:buNone/>
            </a:pPr>
            <a:endParaRPr>
              <a:solidFill>
                <a:schemeClr val="dk1"/>
              </a:solidFill>
              <a:latin typeface="Poppins"/>
              <a:ea typeface="Poppins"/>
              <a:cs typeface="Poppins"/>
              <a:sym typeface="Poppins"/>
            </a:endParaRPr>
          </a:p>
        </p:txBody>
      </p:sp>
      <p:pic>
        <p:nvPicPr>
          <p:cNvPr id="899" name="Google Shape;899;p59"/>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pic>
        <p:nvPicPr>
          <p:cNvPr id="900" name="Google Shape;900;p59"/>
          <p:cNvPicPr preferRelativeResize="0"/>
          <p:nvPr/>
        </p:nvPicPr>
        <p:blipFill>
          <a:blip r:embed="rId4">
            <a:alphaModFix amt="12000"/>
          </a:blip>
          <a:stretch>
            <a:fillRect/>
          </a:stretch>
        </p:blipFill>
        <p:spPr>
          <a:xfrm>
            <a:off x="8159750" y="4257075"/>
            <a:ext cx="682075" cy="682075"/>
          </a:xfrm>
          <a:prstGeom prst="rect">
            <a:avLst/>
          </a:prstGeom>
          <a:noFill/>
          <a:ln>
            <a:noFill/>
          </a:ln>
        </p:spPr>
      </p:pic>
      <p:sp>
        <p:nvSpPr>
          <p:cNvPr id="901" name="Google Shape;901;p59"/>
          <p:cNvSpPr/>
          <p:nvPr/>
        </p:nvSpPr>
        <p:spPr>
          <a:xfrm>
            <a:off x="-3043466"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78" name="Google Shape;78;p15"/>
          <p:cNvSpPr/>
          <p:nvPr/>
        </p:nvSpPr>
        <p:spPr>
          <a:xfrm>
            <a:off x="1284763" y="1889325"/>
            <a:ext cx="273900" cy="2739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79" name="Google Shape;79;p15"/>
          <p:cNvSpPr txBox="1"/>
          <p:nvPr/>
        </p:nvSpPr>
        <p:spPr>
          <a:xfrm>
            <a:off x="1698259" y="1753746"/>
            <a:ext cx="6822300" cy="497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latin typeface="Poppins"/>
                <a:ea typeface="Poppins"/>
                <a:cs typeface="Poppins"/>
                <a:sym typeface="Poppins"/>
              </a:rPr>
              <a:t>Identify the main steps and components of solar PV installation </a:t>
            </a:r>
            <a:endParaRPr dirty="0">
              <a:latin typeface="Poppins"/>
              <a:ea typeface="Poppins"/>
              <a:cs typeface="Poppins"/>
              <a:sym typeface="Poppins"/>
            </a:endParaRPr>
          </a:p>
        </p:txBody>
      </p:sp>
      <p:sp>
        <p:nvSpPr>
          <p:cNvPr id="80" name="Google Shape;80;p15"/>
          <p:cNvSpPr txBox="1"/>
          <p:nvPr/>
        </p:nvSpPr>
        <p:spPr>
          <a:xfrm>
            <a:off x="1698249" y="2981568"/>
            <a:ext cx="6012300" cy="497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latin typeface="Poppins"/>
                <a:ea typeface="Poppins"/>
                <a:cs typeface="Poppins"/>
                <a:sym typeface="Poppins"/>
              </a:rPr>
              <a:t>Apply correct methods for wiring, setup, and testing </a:t>
            </a:r>
            <a:endParaRPr dirty="0">
              <a:latin typeface="Poppins"/>
              <a:ea typeface="Poppins"/>
              <a:cs typeface="Poppins"/>
              <a:sym typeface="Poppins"/>
            </a:endParaRPr>
          </a:p>
        </p:txBody>
      </p:sp>
      <p:sp>
        <p:nvSpPr>
          <p:cNvPr id="81" name="Google Shape;81;p15"/>
          <p:cNvSpPr txBox="1"/>
          <p:nvPr/>
        </p:nvSpPr>
        <p:spPr>
          <a:xfrm>
            <a:off x="1698249" y="2377993"/>
            <a:ext cx="6121800" cy="497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latin typeface="Poppins"/>
                <a:ea typeface="Poppins"/>
                <a:cs typeface="Poppins"/>
                <a:sym typeface="Poppins"/>
              </a:rPr>
              <a:t>Understand how systems are installed and connected </a:t>
            </a:r>
            <a:endParaRPr dirty="0">
              <a:latin typeface="Poppins"/>
              <a:ea typeface="Poppins"/>
              <a:cs typeface="Poppins"/>
              <a:sym typeface="Poppins"/>
            </a:endParaRPr>
          </a:p>
        </p:txBody>
      </p:sp>
      <p:sp>
        <p:nvSpPr>
          <p:cNvPr id="82" name="Google Shape;82;p15"/>
          <p:cNvSpPr txBox="1"/>
          <p:nvPr/>
        </p:nvSpPr>
        <p:spPr>
          <a:xfrm>
            <a:off x="1698248" y="3604509"/>
            <a:ext cx="6761400" cy="497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latin typeface="Poppins"/>
                <a:ea typeface="Poppins"/>
                <a:cs typeface="Poppins"/>
                <a:sym typeface="Poppins"/>
              </a:rPr>
              <a:t>Follow safe practices and perform basic system checks </a:t>
            </a:r>
            <a:endParaRPr dirty="0">
              <a:latin typeface="Poppins"/>
              <a:ea typeface="Poppins"/>
              <a:cs typeface="Poppins"/>
              <a:sym typeface="Poppins"/>
            </a:endParaRPr>
          </a:p>
        </p:txBody>
      </p:sp>
      <p:sp>
        <p:nvSpPr>
          <p:cNvPr id="83" name="Google Shape;83;p15"/>
          <p:cNvSpPr txBox="1"/>
          <p:nvPr/>
        </p:nvSpPr>
        <p:spPr>
          <a:xfrm>
            <a:off x="1074910" y="1200285"/>
            <a:ext cx="5978400" cy="497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r>
              <a:rPr lang="en">
                <a:solidFill>
                  <a:srgbClr val="000000"/>
                </a:solidFill>
                <a:latin typeface="Poppins"/>
                <a:ea typeface="Poppins"/>
                <a:cs typeface="Poppins"/>
                <a:sym typeface="Poppins"/>
              </a:rPr>
              <a:t>By the end of this course, you will be able to:</a:t>
            </a:r>
            <a:endParaRPr>
              <a:solidFill>
                <a:srgbClr val="000000"/>
              </a:solidFill>
              <a:latin typeface="Poppins"/>
              <a:ea typeface="Poppins"/>
              <a:cs typeface="Poppins"/>
              <a:sym typeface="Poppins"/>
            </a:endParaRPr>
          </a:p>
        </p:txBody>
      </p:sp>
      <p:grpSp>
        <p:nvGrpSpPr>
          <p:cNvPr id="84" name="Google Shape;84;p15"/>
          <p:cNvGrpSpPr/>
          <p:nvPr/>
        </p:nvGrpSpPr>
        <p:grpSpPr>
          <a:xfrm>
            <a:off x="1308514" y="1913088"/>
            <a:ext cx="226299" cy="226299"/>
            <a:chOff x="1382732" y="2085555"/>
            <a:chExt cx="516900" cy="516900"/>
          </a:xfrm>
        </p:grpSpPr>
        <p:sp>
          <p:nvSpPr>
            <p:cNvPr id="85" name="Google Shape;85;p15"/>
            <p:cNvSpPr/>
            <p:nvPr/>
          </p:nvSpPr>
          <p:spPr>
            <a:xfrm>
              <a:off x="1382732" y="2085555"/>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86" name="Google Shape;86;p15"/>
            <p:cNvSpPr/>
            <p:nvPr/>
          </p:nvSpPr>
          <p:spPr>
            <a:xfrm>
              <a:off x="1427593" y="2131151"/>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grpSp>
        <p:nvGrpSpPr>
          <p:cNvPr id="87" name="Google Shape;87;p15"/>
          <p:cNvGrpSpPr/>
          <p:nvPr/>
        </p:nvGrpSpPr>
        <p:grpSpPr>
          <a:xfrm>
            <a:off x="1284738" y="3695964"/>
            <a:ext cx="273844" cy="273844"/>
            <a:chOff x="1328450" y="2761303"/>
            <a:chExt cx="625500" cy="625500"/>
          </a:xfrm>
        </p:grpSpPr>
        <p:sp>
          <p:nvSpPr>
            <p:cNvPr id="88" name="Google Shape;88;p15"/>
            <p:cNvSpPr/>
            <p:nvPr/>
          </p:nvSpPr>
          <p:spPr>
            <a:xfrm>
              <a:off x="1328450" y="2761303"/>
              <a:ext cx="625500" cy="6255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89" name="Google Shape;89;p15"/>
            <p:cNvSpPr/>
            <p:nvPr/>
          </p:nvSpPr>
          <p:spPr>
            <a:xfrm>
              <a:off x="1382732" y="2833447"/>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nvGrpSpPr>
            <p:cNvPr id="90" name="Google Shape;90;p15"/>
            <p:cNvGrpSpPr/>
            <p:nvPr/>
          </p:nvGrpSpPr>
          <p:grpSpPr>
            <a:xfrm>
              <a:off x="1382732" y="2821647"/>
              <a:ext cx="516900" cy="516900"/>
              <a:chOff x="1382732" y="2085555"/>
              <a:chExt cx="516900" cy="516900"/>
            </a:xfrm>
          </p:grpSpPr>
          <p:sp>
            <p:nvSpPr>
              <p:cNvPr id="91" name="Google Shape;91;p15"/>
              <p:cNvSpPr/>
              <p:nvPr/>
            </p:nvSpPr>
            <p:spPr>
              <a:xfrm>
                <a:off x="1382732" y="2085555"/>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92" name="Google Shape;92;p15"/>
              <p:cNvSpPr/>
              <p:nvPr/>
            </p:nvSpPr>
            <p:spPr>
              <a:xfrm>
                <a:off x="1427593" y="2131151"/>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grpSp>
      <p:grpSp>
        <p:nvGrpSpPr>
          <p:cNvPr id="93" name="Google Shape;93;p15"/>
          <p:cNvGrpSpPr/>
          <p:nvPr/>
        </p:nvGrpSpPr>
        <p:grpSpPr>
          <a:xfrm>
            <a:off x="1284789" y="2489908"/>
            <a:ext cx="273844" cy="273844"/>
            <a:chOff x="1328450" y="3491333"/>
            <a:chExt cx="625500" cy="625500"/>
          </a:xfrm>
        </p:grpSpPr>
        <p:sp>
          <p:nvSpPr>
            <p:cNvPr id="94" name="Google Shape;94;p15"/>
            <p:cNvSpPr/>
            <p:nvPr/>
          </p:nvSpPr>
          <p:spPr>
            <a:xfrm>
              <a:off x="1328450" y="3491333"/>
              <a:ext cx="625500" cy="6255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95" name="Google Shape;95;p15"/>
            <p:cNvSpPr/>
            <p:nvPr/>
          </p:nvSpPr>
          <p:spPr>
            <a:xfrm>
              <a:off x="1382732" y="3548358"/>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96" name="Google Shape;96;p15"/>
            <p:cNvSpPr/>
            <p:nvPr/>
          </p:nvSpPr>
          <p:spPr>
            <a:xfrm>
              <a:off x="1427593" y="3590476"/>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grpSp>
        <p:nvGrpSpPr>
          <p:cNvPr id="97" name="Google Shape;97;p15"/>
          <p:cNvGrpSpPr/>
          <p:nvPr/>
        </p:nvGrpSpPr>
        <p:grpSpPr>
          <a:xfrm>
            <a:off x="1260988" y="3114271"/>
            <a:ext cx="273844" cy="273844"/>
            <a:chOff x="1328450" y="4221363"/>
            <a:chExt cx="625500" cy="625500"/>
          </a:xfrm>
        </p:grpSpPr>
        <p:sp>
          <p:nvSpPr>
            <p:cNvPr id="98" name="Google Shape;98;p15"/>
            <p:cNvSpPr/>
            <p:nvPr/>
          </p:nvSpPr>
          <p:spPr>
            <a:xfrm>
              <a:off x="1328450" y="4221363"/>
              <a:ext cx="625500" cy="6255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99" name="Google Shape;99;p15"/>
            <p:cNvSpPr/>
            <p:nvPr/>
          </p:nvSpPr>
          <p:spPr>
            <a:xfrm>
              <a:off x="1382732" y="4283653"/>
              <a:ext cx="516900" cy="516900"/>
            </a:xfrm>
            <a:prstGeom prst="ellipse">
              <a:avLst/>
            </a:prstGeom>
            <a:solidFill>
              <a:srgbClr val="FFFFFF"/>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sp>
          <p:nvSpPr>
            <p:cNvPr id="100" name="Google Shape;100;p15"/>
            <p:cNvSpPr/>
            <p:nvPr/>
          </p:nvSpPr>
          <p:spPr>
            <a:xfrm>
              <a:off x="1427593" y="4333059"/>
              <a:ext cx="427200" cy="427200"/>
            </a:xfrm>
            <a:prstGeom prst="ellipse">
              <a:avLst/>
            </a:prstGeom>
            <a:solidFill>
              <a:srgbClr val="C0E3DC"/>
            </a:solidFill>
            <a:ln>
              <a:noFill/>
            </a:ln>
          </p:spPr>
          <p:txBody>
            <a:bodyPr spcFirstLastPara="1" wrap="square" lIns="40025" tIns="40025" rIns="40025" bIns="40025" anchor="ctr" anchorCtr="0">
              <a:noAutofit/>
            </a:bodyPr>
            <a:lstStyle/>
            <a:p>
              <a:pPr marL="0" marR="0" lvl="0" indent="0" algn="ctr" rtl="0">
                <a:lnSpc>
                  <a:spcPct val="100000"/>
                </a:lnSpc>
                <a:spcBef>
                  <a:spcPts val="0"/>
                </a:spcBef>
                <a:spcAft>
                  <a:spcPts val="0"/>
                </a:spcAft>
                <a:buClr>
                  <a:srgbClr val="000000"/>
                </a:buClr>
                <a:buSzPts val="613"/>
                <a:buFont typeface="Arial"/>
                <a:buNone/>
              </a:pPr>
              <a:endParaRPr sz="613" b="0" i="0" u="none" strike="noStrike" cap="none">
                <a:solidFill>
                  <a:srgbClr val="000000"/>
                </a:solidFill>
                <a:latin typeface="Arial"/>
                <a:ea typeface="Arial"/>
                <a:cs typeface="Arial"/>
                <a:sym typeface="Arial"/>
              </a:endParaRPr>
            </a:p>
          </p:txBody>
        </p:sp>
      </p:grpSp>
      <p:sp>
        <p:nvSpPr>
          <p:cNvPr id="101" name="Google Shape;101;p15"/>
          <p:cNvSpPr txBox="1"/>
          <p:nvPr/>
        </p:nvSpPr>
        <p:spPr>
          <a:xfrm>
            <a:off x="1145317" y="178188"/>
            <a:ext cx="63003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2D4F48"/>
                </a:solidFill>
                <a:latin typeface="Helvetica Neue"/>
                <a:ea typeface="Helvetica Neue"/>
                <a:cs typeface="Helvetica Neue"/>
                <a:sym typeface="Helvetica Neue"/>
              </a:rPr>
              <a:t>Course</a:t>
            </a:r>
            <a:r>
              <a:rPr lang="en" sz="2800" b="1">
                <a:solidFill>
                  <a:srgbClr val="43766C"/>
                </a:solidFill>
                <a:latin typeface="Helvetica Neue"/>
                <a:ea typeface="Helvetica Neue"/>
                <a:cs typeface="Helvetica Neue"/>
                <a:sym typeface="Helvetica Neue"/>
              </a:rPr>
              <a:t> Objective </a:t>
            </a:r>
            <a:endParaRPr sz="2400" b="1">
              <a:solidFill>
                <a:srgbClr val="2D4F48"/>
              </a:solidFill>
              <a:latin typeface="Poppins"/>
              <a:ea typeface="Poppins"/>
              <a:cs typeface="Poppins"/>
              <a:sym typeface="Poppins"/>
            </a:endParaRPr>
          </a:p>
        </p:txBody>
      </p:sp>
      <p:pic>
        <p:nvPicPr>
          <p:cNvPr id="102" name="Google Shape;102;p15"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pic>
        <p:nvPicPr>
          <p:cNvPr id="103" name="Google Shape;103;p15"/>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104" name="Google Shape;104;p15"/>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pic>
        <p:nvPicPr>
          <p:cNvPr id="106" name="Google Shape;106;p15"/>
          <p:cNvPicPr preferRelativeResize="0"/>
          <p:nvPr/>
        </p:nvPicPr>
        <p:blipFill>
          <a:blip r:embed="rId4">
            <a:alphaModFix amt="12000"/>
          </a:blip>
          <a:stretch>
            <a:fillRect/>
          </a:stretch>
        </p:blipFill>
        <p:spPr>
          <a:xfrm>
            <a:off x="8159750" y="4257075"/>
            <a:ext cx="682075" cy="682075"/>
          </a:xfrm>
          <a:prstGeom prst="rect">
            <a:avLst/>
          </a:prstGeom>
          <a:noFill/>
          <a:ln>
            <a:noFill/>
          </a:ln>
        </p:spPr>
      </p:pic>
      <p:pic>
        <p:nvPicPr>
          <p:cNvPr id="107" name="Google Shape;107;p15"/>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2" name="Google Shape;72;p14">
            <a:extLst>
              <a:ext uri="{FF2B5EF4-FFF2-40B4-BE49-F238E27FC236}">
                <a16:creationId xmlns:a16="http://schemas.microsoft.com/office/drawing/2014/main" id="{803C0D04-3954-4BE4-745A-BB889346DC3D}"/>
              </a:ext>
            </a:extLst>
          </p:cNvPr>
          <p:cNvSpPr/>
          <p:nvPr/>
        </p:nvSpPr>
        <p:spPr>
          <a:xfrm>
            <a:off x="0" y="4979720"/>
            <a:ext cx="9144000" cy="163779"/>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60"/>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907" name="Google Shape;907;p60"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908" name="Google Shape;908;p60"/>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4. A system passes visual inspection but fails during testing. What does this indicate?</a:t>
            </a:r>
            <a:endParaRPr>
              <a:solidFill>
                <a:schemeClr val="dk1"/>
              </a:solidFill>
              <a:latin typeface="Poppins"/>
              <a:ea typeface="Poppins"/>
              <a:cs typeface="Poppins"/>
              <a:sym typeface="Poppins"/>
            </a:endParaRPr>
          </a:p>
        </p:txBody>
      </p:sp>
      <p:sp>
        <p:nvSpPr>
          <p:cNvPr id="909" name="Google Shape;909;p60"/>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A. Testing is unnecessary</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B. Hidden electrical issues may still exist</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 Panels are oversized</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D. Earthing increases voltage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Correct Answer: B</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910" name="Google Shape;910;p60"/>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911" name="Google Shape;911;p60"/>
          <p:cNvSpPr/>
          <p:nvPr/>
        </p:nvSpPr>
        <p:spPr>
          <a:xfrm>
            <a:off x="-971433"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2" name="Google Shape;912;p60"/>
          <p:cNvPicPr preferRelativeResize="0"/>
          <p:nvPr/>
        </p:nvPicPr>
        <p:blipFill>
          <a:blip r:embed="rId4">
            <a:alphaModFix amt="12000"/>
          </a:blip>
          <a:stretch>
            <a:fillRect/>
          </a:stretch>
        </p:blipFill>
        <p:spPr>
          <a:xfrm>
            <a:off x="8159750" y="4257075"/>
            <a:ext cx="682075" cy="6820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61"/>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918" name="Google Shape;918;p61"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919" name="Google Shape;919;p61"/>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5. Which of the following are important during panel placement?</a:t>
            </a:r>
            <a:endParaRPr>
              <a:solidFill>
                <a:schemeClr val="dk1"/>
              </a:solidFill>
              <a:latin typeface="Poppins"/>
              <a:ea typeface="Poppins"/>
              <a:cs typeface="Poppins"/>
              <a:sym typeface="Poppins"/>
            </a:endParaRPr>
          </a:p>
        </p:txBody>
      </p:sp>
      <p:sp>
        <p:nvSpPr>
          <p:cNvPr id="920" name="Google Shape;920;p61"/>
          <p:cNvSpPr txBox="1"/>
          <p:nvPr/>
        </p:nvSpPr>
        <p:spPr>
          <a:xfrm>
            <a:off x="1243796" y="22315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A. Correct tilt angle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B. Proper direction</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 Loose mounting clamps</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D. Secure handling during lifting</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Correct Answers: A, B, D</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921" name="Google Shape;921;p61"/>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922" name="Google Shape;922;p61"/>
          <p:cNvSpPr/>
          <p:nvPr/>
        </p:nvSpPr>
        <p:spPr>
          <a:xfrm>
            <a:off x="-971433"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3" name="Google Shape;923;p61"/>
          <p:cNvPicPr preferRelativeResize="0"/>
          <p:nvPr/>
        </p:nvPicPr>
        <p:blipFill>
          <a:blip r:embed="rId4">
            <a:alphaModFix amt="12000"/>
          </a:blip>
          <a:stretch>
            <a:fillRect/>
          </a:stretch>
        </p:blipFill>
        <p:spPr>
          <a:xfrm>
            <a:off x="8159750" y="4257075"/>
            <a:ext cx="682075" cy="6820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62"/>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929" name="Google Shape;929;p62"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930" name="Google Shape;930;p62"/>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6. A __________ test checks whether electrical current can safely flow through a circuit.</a:t>
            </a:r>
            <a:endParaRPr>
              <a:solidFill>
                <a:schemeClr val="dk1"/>
              </a:solidFill>
              <a:latin typeface="Poppins"/>
              <a:ea typeface="Poppins"/>
              <a:cs typeface="Poppins"/>
              <a:sym typeface="Poppins"/>
            </a:endParaRPr>
          </a:p>
        </p:txBody>
      </p:sp>
      <p:sp>
        <p:nvSpPr>
          <p:cNvPr id="931" name="Google Shape;931;p62"/>
          <p:cNvSpPr txBox="1"/>
          <p:nvPr/>
        </p:nvSpPr>
        <p:spPr>
          <a:xfrm>
            <a:off x="1078946" y="23651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Answer: Continuity</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932" name="Google Shape;932;p62"/>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933" name="Google Shape;933;p62"/>
          <p:cNvSpPr/>
          <p:nvPr/>
        </p:nvSpPr>
        <p:spPr>
          <a:xfrm>
            <a:off x="-971433"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4" name="Google Shape;934;p62"/>
          <p:cNvPicPr preferRelativeResize="0"/>
          <p:nvPr/>
        </p:nvPicPr>
        <p:blipFill>
          <a:blip r:embed="rId4">
            <a:alphaModFix amt="12000"/>
          </a:blip>
          <a:stretch>
            <a:fillRect/>
          </a:stretch>
        </p:blipFill>
        <p:spPr>
          <a:xfrm>
            <a:off x="8159750" y="4257075"/>
            <a:ext cx="682075" cy="6820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63"/>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940" name="Google Shape;940;p63"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941" name="Google Shape;941;p63"/>
          <p:cNvSpPr txBox="1">
            <a:spLocks noGrp="1"/>
          </p:cNvSpPr>
          <p:nvPr>
            <p:ph type="body" idx="4294967295"/>
          </p:nvPr>
        </p:nvSpPr>
        <p:spPr>
          <a:xfrm>
            <a:off x="1009666" y="1551460"/>
            <a:ext cx="7244400" cy="66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7. Net metering allows excess electricity generated by a solar system to be supplied to the grid.</a:t>
            </a:r>
            <a:endParaRPr>
              <a:solidFill>
                <a:schemeClr val="dk1"/>
              </a:solidFill>
              <a:latin typeface="Poppins"/>
              <a:ea typeface="Poppins"/>
              <a:cs typeface="Poppins"/>
              <a:sym typeface="Poppins"/>
            </a:endParaRPr>
          </a:p>
        </p:txBody>
      </p:sp>
      <p:sp>
        <p:nvSpPr>
          <p:cNvPr id="942" name="Google Shape;942;p63"/>
          <p:cNvSpPr txBox="1"/>
          <p:nvPr/>
        </p:nvSpPr>
        <p:spPr>
          <a:xfrm>
            <a:off x="1078946" y="236515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Answer: True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943" name="Google Shape;943;p63"/>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944" name="Google Shape;944;p63"/>
          <p:cNvSpPr/>
          <p:nvPr/>
        </p:nvSpPr>
        <p:spPr>
          <a:xfrm>
            <a:off x="-971433"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5" name="Google Shape;945;p63"/>
          <p:cNvPicPr preferRelativeResize="0"/>
          <p:nvPr/>
        </p:nvPicPr>
        <p:blipFill>
          <a:blip r:embed="rId4">
            <a:alphaModFix amt="12000"/>
          </a:blip>
          <a:stretch>
            <a:fillRect/>
          </a:stretch>
        </p:blipFill>
        <p:spPr>
          <a:xfrm>
            <a:off x="8159750" y="4257075"/>
            <a:ext cx="682075" cy="6820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64"/>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951" name="Google Shape;951;p64"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952" name="Google Shape;952;p64"/>
          <p:cNvSpPr txBox="1">
            <a:spLocks noGrp="1"/>
          </p:cNvSpPr>
          <p:nvPr>
            <p:ph type="body" idx="4294967295"/>
          </p:nvPr>
        </p:nvSpPr>
        <p:spPr>
          <a:xfrm>
            <a:off x="1043041" y="1267560"/>
            <a:ext cx="7244400" cy="66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9. A technician notices frequent inverter trips after installation. Wiring appears disorganized and multiple cables are tightly bent. What is the most likely issue?</a:t>
            </a:r>
            <a:endParaRPr>
              <a:solidFill>
                <a:schemeClr val="dk1"/>
              </a:solidFill>
              <a:latin typeface="Poppins"/>
              <a:ea typeface="Poppins"/>
              <a:cs typeface="Poppins"/>
              <a:sym typeface="Poppins"/>
            </a:endParaRPr>
          </a:p>
        </p:txBody>
      </p:sp>
      <p:sp>
        <p:nvSpPr>
          <p:cNvPr id="953" name="Google Shape;953;p64"/>
          <p:cNvSpPr txBox="1"/>
          <p:nvPr/>
        </p:nvSpPr>
        <p:spPr>
          <a:xfrm>
            <a:off x="1202046" y="245700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A. Excess sunlight</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B. Improper cable routing and connections</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 High panel efficiency</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D. Proper earthing</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Correct Answer: B</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954" name="Google Shape;954;p64"/>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955" name="Google Shape;955;p64"/>
          <p:cNvSpPr/>
          <p:nvPr/>
        </p:nvSpPr>
        <p:spPr>
          <a:xfrm>
            <a:off x="-971433"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6" name="Google Shape;956;p64"/>
          <p:cNvPicPr preferRelativeResize="0"/>
          <p:nvPr/>
        </p:nvPicPr>
        <p:blipFill>
          <a:blip r:embed="rId4">
            <a:alphaModFix amt="12000"/>
          </a:blip>
          <a:stretch>
            <a:fillRect/>
          </a:stretch>
        </p:blipFill>
        <p:spPr>
          <a:xfrm>
            <a:off x="8159750" y="4257075"/>
            <a:ext cx="682075" cy="6820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65"/>
          <p:cNvSpPr txBox="1">
            <a:spLocks noGrp="1"/>
          </p:cNvSpPr>
          <p:nvPr>
            <p:ph type="title" idx="4294967295"/>
          </p:nvPr>
        </p:nvSpPr>
        <p:spPr>
          <a:xfrm>
            <a:off x="1145326" y="178200"/>
            <a:ext cx="5839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b="1">
                <a:solidFill>
                  <a:srgbClr val="43766C"/>
                </a:solidFill>
                <a:latin typeface="Helvetica Neue"/>
                <a:ea typeface="Helvetica Neue"/>
                <a:cs typeface="Helvetica Neue"/>
                <a:sym typeface="Helvetica Neue"/>
              </a:rPr>
              <a:t>Assessment</a:t>
            </a:r>
            <a:endParaRPr sz="2400" b="1">
              <a:solidFill>
                <a:srgbClr val="2D4F48"/>
              </a:solidFill>
              <a:latin typeface="Poppins"/>
              <a:ea typeface="Poppins"/>
              <a:cs typeface="Poppins"/>
              <a:sym typeface="Poppins"/>
            </a:endParaRPr>
          </a:p>
        </p:txBody>
      </p:sp>
      <p:pic>
        <p:nvPicPr>
          <p:cNvPr id="962" name="Google Shape;962;p65"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963" name="Google Shape;963;p65"/>
          <p:cNvSpPr txBox="1">
            <a:spLocks noGrp="1"/>
          </p:cNvSpPr>
          <p:nvPr>
            <p:ph type="body" idx="4294967295"/>
          </p:nvPr>
        </p:nvSpPr>
        <p:spPr>
          <a:xfrm>
            <a:off x="1078941" y="1685060"/>
            <a:ext cx="7244400" cy="66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oppins"/>
                <a:ea typeface="Poppins"/>
                <a:cs typeface="Poppins"/>
                <a:sym typeface="Poppins"/>
              </a:rPr>
              <a:t>10. Which activities are part of preventive maintenance?</a:t>
            </a:r>
            <a:endParaRPr>
              <a:solidFill>
                <a:schemeClr val="dk1"/>
              </a:solidFill>
              <a:latin typeface="Poppins"/>
              <a:ea typeface="Poppins"/>
              <a:cs typeface="Poppins"/>
              <a:sym typeface="Poppins"/>
            </a:endParaRPr>
          </a:p>
        </p:txBody>
      </p:sp>
      <p:sp>
        <p:nvSpPr>
          <p:cNvPr id="964" name="Google Shape;964;p65"/>
          <p:cNvSpPr txBox="1"/>
          <p:nvPr/>
        </p:nvSpPr>
        <p:spPr>
          <a:xfrm>
            <a:off x="1202046" y="2457000"/>
            <a:ext cx="4883700" cy="13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A. Cleaning panels</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B. Inspecting connections</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 Ignoring minor faults</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D. Monitoring system performance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Correct Answers: A, B, D</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965" name="Google Shape;965;p65"/>
          <p:cNvPicPr preferRelativeResize="0"/>
          <p:nvPr/>
        </p:nvPicPr>
        <p:blipFill>
          <a:blip r:embed="rId4">
            <a:alphaModFix amt="12000"/>
          </a:blip>
          <a:stretch>
            <a:fillRect/>
          </a:stretch>
        </p:blipFill>
        <p:spPr>
          <a:xfrm rot="10800000">
            <a:off x="396875" y="4257075"/>
            <a:ext cx="682075" cy="682075"/>
          </a:xfrm>
          <a:prstGeom prst="rect">
            <a:avLst/>
          </a:prstGeom>
          <a:noFill/>
          <a:ln>
            <a:noFill/>
          </a:ln>
        </p:spPr>
      </p:pic>
      <p:sp>
        <p:nvSpPr>
          <p:cNvPr id="966" name="Google Shape;966;p65"/>
          <p:cNvSpPr/>
          <p:nvPr/>
        </p:nvSpPr>
        <p:spPr>
          <a:xfrm>
            <a:off x="-971433"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7" name="Google Shape;967;p65"/>
          <p:cNvPicPr preferRelativeResize="0"/>
          <p:nvPr/>
        </p:nvPicPr>
        <p:blipFill>
          <a:blip r:embed="rId4">
            <a:alphaModFix amt="12000"/>
          </a:blip>
          <a:stretch>
            <a:fillRect/>
          </a:stretch>
        </p:blipFill>
        <p:spPr>
          <a:xfrm>
            <a:off x="8159750" y="4257075"/>
            <a:ext cx="682075" cy="682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p:nvPr/>
        </p:nvSpPr>
        <p:spPr>
          <a:xfrm>
            <a:off x="5077185" y="1084901"/>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Stores electricity so it can be used at night or on cloudy days.</a:t>
            </a:r>
            <a:endParaRPr sz="1032"/>
          </a:p>
        </p:txBody>
      </p:sp>
      <p:sp>
        <p:nvSpPr>
          <p:cNvPr id="113" name="Google Shape;113;p16"/>
          <p:cNvSpPr txBox="1"/>
          <p:nvPr/>
        </p:nvSpPr>
        <p:spPr>
          <a:xfrm>
            <a:off x="5077185" y="2313949"/>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Electricity used in homes and offices. Fans, lights, and TVs.</a:t>
            </a:r>
            <a:endParaRPr sz="1032"/>
          </a:p>
        </p:txBody>
      </p:sp>
      <p:sp>
        <p:nvSpPr>
          <p:cNvPr id="114" name="Google Shape;114;p16"/>
          <p:cNvSpPr txBox="1"/>
          <p:nvPr/>
        </p:nvSpPr>
        <p:spPr>
          <a:xfrm>
            <a:off x="1145328" y="2306858"/>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Electricity that flows in one direction. Solar panels make DC.</a:t>
            </a:r>
            <a:endParaRPr sz="1032"/>
          </a:p>
        </p:txBody>
      </p:sp>
      <p:sp>
        <p:nvSpPr>
          <p:cNvPr id="115" name="Google Shape;115;p16"/>
          <p:cNvSpPr txBox="1"/>
          <p:nvPr/>
        </p:nvSpPr>
        <p:spPr>
          <a:xfrm>
            <a:off x="3121889" y="2299766"/>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Electricity that flows in one direction. Solar panels make DC.</a:t>
            </a:r>
            <a:endParaRPr sz="1032"/>
          </a:p>
        </p:txBody>
      </p:sp>
      <p:sp>
        <p:nvSpPr>
          <p:cNvPr id="116" name="Google Shape;116;p16"/>
          <p:cNvSpPr txBox="1"/>
          <p:nvPr/>
        </p:nvSpPr>
        <p:spPr>
          <a:xfrm>
            <a:off x="3051673" y="1047951"/>
            <a:ext cx="1931400" cy="771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Changes solar DC into electricity that home </a:t>
            </a:r>
            <a:endParaRPr sz="1032">
              <a:solidFill>
                <a:schemeClr val="dk1"/>
              </a:solidFill>
            </a:endParaRPr>
          </a:p>
          <a:p>
            <a:pPr marL="0" lvl="0" indent="0" algn="ctr" rtl="0">
              <a:spcBef>
                <a:spcPts val="0"/>
              </a:spcBef>
              <a:spcAft>
                <a:spcPts val="0"/>
              </a:spcAft>
              <a:buNone/>
            </a:pPr>
            <a:r>
              <a:rPr lang="en" sz="1032">
                <a:solidFill>
                  <a:schemeClr val="dk1"/>
                </a:solidFill>
              </a:rPr>
              <a:t>machine.</a:t>
            </a:r>
            <a:endParaRPr sz="1032">
              <a:solidFill>
                <a:schemeClr val="dk1"/>
              </a:solidFill>
            </a:endParaRPr>
          </a:p>
          <a:p>
            <a:pPr marL="0" lvl="0" indent="0" algn="ctr" rtl="0">
              <a:spcBef>
                <a:spcPts val="0"/>
              </a:spcBef>
              <a:spcAft>
                <a:spcPts val="0"/>
              </a:spcAft>
              <a:buNone/>
            </a:pPr>
            <a:endParaRPr sz="1032">
              <a:solidFill>
                <a:schemeClr val="dk1"/>
              </a:solidFill>
            </a:endParaRPr>
          </a:p>
        </p:txBody>
      </p:sp>
      <p:sp>
        <p:nvSpPr>
          <p:cNvPr id="117" name="Google Shape;117;p16"/>
          <p:cNvSpPr txBox="1"/>
          <p:nvPr/>
        </p:nvSpPr>
        <p:spPr>
          <a:xfrm>
            <a:off x="1166603" y="1127451"/>
            <a:ext cx="1787700" cy="4539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A system that uses sunlight to make electricity.</a:t>
            </a:r>
            <a:endParaRPr sz="1032"/>
          </a:p>
        </p:txBody>
      </p:sp>
      <p:sp>
        <p:nvSpPr>
          <p:cNvPr id="118" name="Google Shape;118;p16"/>
          <p:cNvSpPr/>
          <p:nvPr/>
        </p:nvSpPr>
        <p:spPr>
          <a:xfrm>
            <a:off x="1166594" y="830799"/>
            <a:ext cx="1746300" cy="1031700"/>
          </a:xfrm>
          <a:prstGeom prst="roundRect">
            <a:avLst>
              <a:gd name="adj" fmla="val 16667"/>
            </a:avLst>
          </a:prstGeom>
          <a:solidFill>
            <a:srgbClr val="43766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None/>
            </a:pPr>
            <a:endParaRPr sz="1005" b="1">
              <a:solidFill>
                <a:srgbClr val="2D4F48"/>
              </a:solidFill>
              <a:latin typeface="Poppins"/>
              <a:ea typeface="Poppins"/>
              <a:cs typeface="Poppins"/>
              <a:sym typeface="Poppins"/>
            </a:endParaRPr>
          </a:p>
        </p:txBody>
      </p:sp>
      <p:sp>
        <p:nvSpPr>
          <p:cNvPr id="119" name="Google Shape;119;p16"/>
          <p:cNvSpPr/>
          <p:nvPr/>
        </p:nvSpPr>
        <p:spPr>
          <a:xfrm>
            <a:off x="3121883" y="830799"/>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Clr>
                <a:schemeClr val="dk1"/>
              </a:buClr>
              <a:buFont typeface="Arial"/>
              <a:buNone/>
            </a:pPr>
            <a:endParaRPr sz="1005" b="1">
              <a:solidFill>
                <a:srgbClr val="2D4F48"/>
              </a:solidFill>
              <a:latin typeface="Poppins"/>
              <a:ea typeface="Poppins"/>
              <a:cs typeface="Poppins"/>
              <a:sym typeface="Poppins"/>
            </a:endParaRPr>
          </a:p>
        </p:txBody>
      </p:sp>
      <p:sp>
        <p:nvSpPr>
          <p:cNvPr id="120" name="Google Shape;120;p16"/>
          <p:cNvSpPr/>
          <p:nvPr/>
        </p:nvSpPr>
        <p:spPr>
          <a:xfrm>
            <a:off x="5077173" y="830799"/>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None/>
            </a:pPr>
            <a:endParaRPr sz="1005" b="1">
              <a:solidFill>
                <a:srgbClr val="2D4F48"/>
              </a:solidFill>
              <a:latin typeface="Poppins"/>
              <a:ea typeface="Poppins"/>
              <a:cs typeface="Poppins"/>
              <a:sym typeface="Poppins"/>
            </a:endParaRPr>
          </a:p>
        </p:txBody>
      </p:sp>
      <p:sp>
        <p:nvSpPr>
          <p:cNvPr id="121" name="Google Shape;121;p16"/>
          <p:cNvSpPr/>
          <p:nvPr/>
        </p:nvSpPr>
        <p:spPr>
          <a:xfrm>
            <a:off x="1166594" y="2064488"/>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lnSpc>
                <a:spcPct val="120000"/>
              </a:lnSpc>
              <a:spcBef>
                <a:spcPts val="0"/>
              </a:spcBef>
              <a:spcAft>
                <a:spcPts val="0"/>
              </a:spcAft>
              <a:buNone/>
            </a:pPr>
            <a:endParaRPr sz="1032" b="1">
              <a:solidFill>
                <a:srgbClr val="2D4F48"/>
              </a:solidFill>
            </a:endParaRPr>
          </a:p>
          <a:p>
            <a:pPr marL="0" lvl="0" indent="0" algn="r" rtl="0">
              <a:lnSpc>
                <a:spcPct val="120000"/>
              </a:lnSpc>
              <a:spcBef>
                <a:spcPts val="0"/>
              </a:spcBef>
              <a:spcAft>
                <a:spcPts val="0"/>
              </a:spcAft>
              <a:buNone/>
            </a:pPr>
            <a:endParaRPr sz="1032" b="1">
              <a:solidFill>
                <a:srgbClr val="2D4F48"/>
              </a:solidFill>
            </a:endParaRPr>
          </a:p>
          <a:p>
            <a:pPr marL="0" lvl="0" indent="0" algn="r" rtl="0">
              <a:lnSpc>
                <a:spcPct val="120000"/>
              </a:lnSpc>
              <a:spcBef>
                <a:spcPts val="0"/>
              </a:spcBef>
              <a:spcAft>
                <a:spcPts val="0"/>
              </a:spcAft>
              <a:buClr>
                <a:schemeClr val="dk1"/>
              </a:buClr>
              <a:buSzPts val="811"/>
              <a:buFont typeface="Arial"/>
              <a:buNone/>
            </a:pPr>
            <a:endParaRPr sz="1032" b="1">
              <a:solidFill>
                <a:srgbClr val="2D4F48"/>
              </a:solidFill>
              <a:latin typeface="Poppins"/>
              <a:ea typeface="Poppins"/>
              <a:cs typeface="Poppins"/>
              <a:sym typeface="Poppins"/>
            </a:endParaRPr>
          </a:p>
          <a:p>
            <a:pPr marL="0" lvl="0" indent="0" algn="r" rtl="0">
              <a:lnSpc>
                <a:spcPct val="115000"/>
              </a:lnSpc>
              <a:spcBef>
                <a:spcPts val="0"/>
              </a:spcBef>
              <a:spcAft>
                <a:spcPts val="0"/>
              </a:spcAft>
              <a:buClr>
                <a:schemeClr val="dk1"/>
              </a:buClr>
              <a:buSzPts val="811"/>
              <a:buFont typeface="Arial"/>
              <a:buNone/>
            </a:pPr>
            <a:endParaRPr sz="1032" b="1">
              <a:solidFill>
                <a:srgbClr val="2D4F48"/>
              </a:solidFill>
            </a:endParaRPr>
          </a:p>
          <a:p>
            <a:pPr marL="0" lvl="0" indent="0" algn="r" rtl="0">
              <a:spcBef>
                <a:spcPts val="0"/>
              </a:spcBef>
              <a:spcAft>
                <a:spcPts val="0"/>
              </a:spcAft>
              <a:buNone/>
            </a:pPr>
            <a:endParaRPr sz="1005" b="1">
              <a:solidFill>
                <a:srgbClr val="2D4F48"/>
              </a:solidFill>
            </a:endParaRPr>
          </a:p>
        </p:txBody>
      </p:sp>
      <p:sp>
        <p:nvSpPr>
          <p:cNvPr id="122" name="Google Shape;122;p16"/>
          <p:cNvSpPr/>
          <p:nvPr/>
        </p:nvSpPr>
        <p:spPr>
          <a:xfrm>
            <a:off x="3121883" y="2064488"/>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ctr" rtl="0">
              <a:lnSpc>
                <a:spcPct val="120000"/>
              </a:lnSpc>
              <a:spcBef>
                <a:spcPts val="0"/>
              </a:spcBef>
              <a:spcAft>
                <a:spcPts val="0"/>
              </a:spcAft>
              <a:buNone/>
            </a:pPr>
            <a:endParaRPr sz="1032" b="1">
              <a:solidFill>
                <a:srgbClr val="2D4F48"/>
              </a:solidFill>
              <a:latin typeface="Poppins"/>
              <a:ea typeface="Poppins"/>
              <a:cs typeface="Poppins"/>
              <a:sym typeface="Poppins"/>
            </a:endParaRPr>
          </a:p>
          <a:p>
            <a:pPr marL="0" lvl="0" indent="0" algn="ctr" rtl="0">
              <a:lnSpc>
                <a:spcPct val="120000"/>
              </a:lnSpc>
              <a:spcBef>
                <a:spcPts val="0"/>
              </a:spcBef>
              <a:spcAft>
                <a:spcPts val="0"/>
              </a:spcAft>
              <a:buNone/>
            </a:pPr>
            <a:endParaRPr sz="1032" b="1">
              <a:solidFill>
                <a:srgbClr val="2D4F48"/>
              </a:solidFill>
              <a:latin typeface="Poppins"/>
              <a:ea typeface="Poppins"/>
              <a:cs typeface="Poppins"/>
              <a:sym typeface="Poppins"/>
            </a:endParaRPr>
          </a:p>
          <a:p>
            <a:pPr marL="0" lvl="0" indent="0" algn="r" rtl="0">
              <a:lnSpc>
                <a:spcPct val="115000"/>
              </a:lnSpc>
              <a:spcBef>
                <a:spcPts val="0"/>
              </a:spcBef>
              <a:spcAft>
                <a:spcPts val="0"/>
              </a:spcAft>
              <a:buClr>
                <a:schemeClr val="dk1"/>
              </a:buClr>
              <a:buSzPts val="811"/>
              <a:buFont typeface="Arial"/>
              <a:buNone/>
            </a:pPr>
            <a:endParaRPr sz="1032" b="1">
              <a:solidFill>
                <a:srgbClr val="2D4F48"/>
              </a:solidFill>
              <a:latin typeface="Poppins"/>
              <a:ea typeface="Poppins"/>
              <a:cs typeface="Poppins"/>
              <a:sym typeface="Poppins"/>
            </a:endParaRPr>
          </a:p>
          <a:p>
            <a:pPr marL="0" lvl="0" indent="0" algn="ctr" rtl="0">
              <a:spcBef>
                <a:spcPts val="0"/>
              </a:spcBef>
              <a:spcAft>
                <a:spcPts val="0"/>
              </a:spcAft>
              <a:buNone/>
            </a:pPr>
            <a:endParaRPr sz="1005" b="1">
              <a:solidFill>
                <a:srgbClr val="2D4F48"/>
              </a:solidFill>
              <a:latin typeface="Poppins"/>
              <a:ea typeface="Poppins"/>
              <a:cs typeface="Poppins"/>
              <a:sym typeface="Poppins"/>
            </a:endParaRPr>
          </a:p>
        </p:txBody>
      </p:sp>
      <p:sp>
        <p:nvSpPr>
          <p:cNvPr id="123" name="Google Shape;123;p16"/>
          <p:cNvSpPr/>
          <p:nvPr/>
        </p:nvSpPr>
        <p:spPr>
          <a:xfrm>
            <a:off x="5077173" y="2064488"/>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Clr>
                <a:schemeClr val="dk1"/>
              </a:buClr>
              <a:buFont typeface="Arial"/>
              <a:buNone/>
            </a:pPr>
            <a:endParaRPr sz="1005" b="1">
              <a:solidFill>
                <a:srgbClr val="2D4F48"/>
              </a:solidFill>
              <a:latin typeface="Poppins"/>
              <a:ea typeface="Poppins"/>
              <a:cs typeface="Poppins"/>
              <a:sym typeface="Poppins"/>
            </a:endParaRPr>
          </a:p>
        </p:txBody>
      </p:sp>
      <p:pic>
        <p:nvPicPr>
          <p:cNvPr id="125" name="Google Shape;125;p16"/>
          <p:cNvPicPr preferRelativeResize="0"/>
          <p:nvPr/>
        </p:nvPicPr>
        <p:blipFill>
          <a:blip r:embed="rId3">
            <a:alphaModFix amt="12000"/>
          </a:blip>
          <a:stretch>
            <a:fillRect/>
          </a:stretch>
        </p:blipFill>
        <p:spPr>
          <a:xfrm>
            <a:off x="8159750" y="4257075"/>
            <a:ext cx="682075" cy="682075"/>
          </a:xfrm>
          <a:prstGeom prst="rect">
            <a:avLst/>
          </a:prstGeom>
          <a:noFill/>
          <a:ln>
            <a:noFill/>
          </a:ln>
        </p:spPr>
      </p:pic>
      <p:pic>
        <p:nvPicPr>
          <p:cNvPr id="126" name="Google Shape;126;p16"/>
          <p:cNvPicPr preferRelativeResize="0"/>
          <p:nvPr/>
        </p:nvPicPr>
        <p:blipFill>
          <a:blip r:embed="rId3">
            <a:alphaModFix amt="12000"/>
          </a:blip>
          <a:stretch>
            <a:fillRect/>
          </a:stretch>
        </p:blipFill>
        <p:spPr>
          <a:xfrm rot="10800000">
            <a:off x="396875" y="4257075"/>
            <a:ext cx="682075" cy="682075"/>
          </a:xfrm>
          <a:prstGeom prst="rect">
            <a:avLst/>
          </a:prstGeom>
          <a:noFill/>
          <a:ln>
            <a:noFill/>
          </a:ln>
        </p:spPr>
      </p:pic>
      <p:sp>
        <p:nvSpPr>
          <p:cNvPr id="127" name="Google Shape;127;p16"/>
          <p:cNvSpPr txBox="1">
            <a:spLocks noGrp="1"/>
          </p:cNvSpPr>
          <p:nvPr>
            <p:ph type="title" idx="4294967295"/>
          </p:nvPr>
        </p:nvSpPr>
        <p:spPr>
          <a:xfrm>
            <a:off x="1145323" y="178200"/>
            <a:ext cx="45342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Key </a:t>
            </a:r>
            <a:r>
              <a:rPr lang="en" b="1">
                <a:solidFill>
                  <a:srgbClr val="43766C"/>
                </a:solidFill>
                <a:latin typeface="Helvetica Neue"/>
                <a:ea typeface="Helvetica Neue"/>
                <a:cs typeface="Helvetica Neue"/>
                <a:sym typeface="Helvetica Neue"/>
              </a:rPr>
              <a:t>Terms </a:t>
            </a:r>
            <a:endParaRPr sz="2400" b="1">
              <a:solidFill>
                <a:srgbClr val="2D4F48"/>
              </a:solidFill>
              <a:latin typeface="Poppins"/>
              <a:ea typeface="Poppins"/>
              <a:cs typeface="Poppins"/>
              <a:sym typeface="Poppins"/>
            </a:endParaRPr>
          </a:p>
        </p:txBody>
      </p:sp>
      <p:pic>
        <p:nvPicPr>
          <p:cNvPr id="128" name="Google Shape;128;p16" title="Onskills logo new.png"/>
          <p:cNvPicPr preferRelativeResize="0"/>
          <p:nvPr/>
        </p:nvPicPr>
        <p:blipFill rotWithShape="1">
          <a:blip r:embed="rId4">
            <a:alphaModFix/>
          </a:blip>
          <a:srcRect/>
          <a:stretch/>
        </p:blipFill>
        <p:spPr>
          <a:xfrm>
            <a:off x="266676" y="162835"/>
            <a:ext cx="682074" cy="682074"/>
          </a:xfrm>
          <a:prstGeom prst="rect">
            <a:avLst/>
          </a:prstGeom>
          <a:noFill/>
          <a:ln>
            <a:noFill/>
          </a:ln>
        </p:spPr>
      </p:pic>
      <p:sp>
        <p:nvSpPr>
          <p:cNvPr id="129" name="Google Shape;129;p16"/>
          <p:cNvSpPr/>
          <p:nvPr/>
        </p:nvSpPr>
        <p:spPr>
          <a:xfrm>
            <a:off x="7007405" y="838561"/>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None/>
            </a:pPr>
            <a:endParaRPr sz="1005" b="1">
              <a:solidFill>
                <a:srgbClr val="2D4F48"/>
              </a:solidFill>
              <a:latin typeface="Poppins"/>
              <a:ea typeface="Poppins"/>
              <a:cs typeface="Poppins"/>
              <a:sym typeface="Poppins"/>
            </a:endParaRPr>
          </a:p>
        </p:txBody>
      </p:sp>
      <p:sp>
        <p:nvSpPr>
          <p:cNvPr id="130" name="Google Shape;130;p16"/>
          <p:cNvSpPr/>
          <p:nvPr/>
        </p:nvSpPr>
        <p:spPr>
          <a:xfrm>
            <a:off x="7032455" y="2064486"/>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None/>
            </a:pPr>
            <a:endParaRPr sz="1005" b="1">
              <a:solidFill>
                <a:srgbClr val="2D4F48"/>
              </a:solidFill>
              <a:latin typeface="Poppins"/>
              <a:ea typeface="Poppins"/>
              <a:cs typeface="Poppins"/>
              <a:sym typeface="Poppins"/>
            </a:endParaRPr>
          </a:p>
        </p:txBody>
      </p:sp>
      <p:sp>
        <p:nvSpPr>
          <p:cNvPr id="131" name="Google Shape;131;p16"/>
          <p:cNvSpPr txBox="1"/>
          <p:nvPr/>
        </p:nvSpPr>
        <p:spPr>
          <a:xfrm>
            <a:off x="5098460" y="3546674"/>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Electricity used in homes and offices. Fans, lights, and TVs.</a:t>
            </a:r>
            <a:endParaRPr sz="1032"/>
          </a:p>
        </p:txBody>
      </p:sp>
      <p:sp>
        <p:nvSpPr>
          <p:cNvPr id="132" name="Google Shape;132;p16"/>
          <p:cNvSpPr txBox="1"/>
          <p:nvPr/>
        </p:nvSpPr>
        <p:spPr>
          <a:xfrm>
            <a:off x="1166603" y="3539583"/>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Electricity that flows in one direction. Solar panels make DC.</a:t>
            </a:r>
            <a:endParaRPr sz="1032"/>
          </a:p>
        </p:txBody>
      </p:sp>
      <p:sp>
        <p:nvSpPr>
          <p:cNvPr id="133" name="Google Shape;133;p16"/>
          <p:cNvSpPr txBox="1"/>
          <p:nvPr/>
        </p:nvSpPr>
        <p:spPr>
          <a:xfrm>
            <a:off x="3143164" y="3532491"/>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Electricity that flows in one direction. Solar panels make DC.</a:t>
            </a:r>
            <a:endParaRPr sz="1032"/>
          </a:p>
        </p:txBody>
      </p:sp>
      <p:sp>
        <p:nvSpPr>
          <p:cNvPr id="134" name="Google Shape;134;p16"/>
          <p:cNvSpPr/>
          <p:nvPr/>
        </p:nvSpPr>
        <p:spPr>
          <a:xfrm>
            <a:off x="1187869" y="3297213"/>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lnSpc>
                <a:spcPct val="120000"/>
              </a:lnSpc>
              <a:spcBef>
                <a:spcPts val="0"/>
              </a:spcBef>
              <a:spcAft>
                <a:spcPts val="0"/>
              </a:spcAft>
              <a:buNone/>
            </a:pPr>
            <a:endParaRPr sz="1032" b="1">
              <a:solidFill>
                <a:srgbClr val="2D4F48"/>
              </a:solidFill>
            </a:endParaRPr>
          </a:p>
          <a:p>
            <a:pPr marL="0" lvl="0" indent="0" algn="r" rtl="0">
              <a:lnSpc>
                <a:spcPct val="120000"/>
              </a:lnSpc>
              <a:spcBef>
                <a:spcPts val="0"/>
              </a:spcBef>
              <a:spcAft>
                <a:spcPts val="0"/>
              </a:spcAft>
              <a:buNone/>
            </a:pPr>
            <a:endParaRPr sz="1032" b="1">
              <a:solidFill>
                <a:srgbClr val="2D4F48"/>
              </a:solidFill>
            </a:endParaRPr>
          </a:p>
          <a:p>
            <a:pPr marL="0" lvl="0" indent="0" algn="r" rtl="0">
              <a:lnSpc>
                <a:spcPct val="120000"/>
              </a:lnSpc>
              <a:spcBef>
                <a:spcPts val="0"/>
              </a:spcBef>
              <a:spcAft>
                <a:spcPts val="0"/>
              </a:spcAft>
              <a:buClr>
                <a:schemeClr val="dk1"/>
              </a:buClr>
              <a:buSzPts val="811"/>
              <a:buFont typeface="Arial"/>
              <a:buNone/>
            </a:pPr>
            <a:endParaRPr sz="1032" b="1">
              <a:solidFill>
                <a:srgbClr val="2D4F48"/>
              </a:solidFill>
              <a:latin typeface="Poppins"/>
              <a:ea typeface="Poppins"/>
              <a:cs typeface="Poppins"/>
              <a:sym typeface="Poppins"/>
            </a:endParaRPr>
          </a:p>
          <a:p>
            <a:pPr marL="0" lvl="0" indent="0" algn="r" rtl="0">
              <a:lnSpc>
                <a:spcPct val="115000"/>
              </a:lnSpc>
              <a:spcBef>
                <a:spcPts val="0"/>
              </a:spcBef>
              <a:spcAft>
                <a:spcPts val="0"/>
              </a:spcAft>
              <a:buClr>
                <a:schemeClr val="dk1"/>
              </a:buClr>
              <a:buSzPts val="811"/>
              <a:buFont typeface="Arial"/>
              <a:buNone/>
            </a:pPr>
            <a:endParaRPr sz="1032" b="1">
              <a:solidFill>
                <a:srgbClr val="2D4F48"/>
              </a:solidFill>
            </a:endParaRPr>
          </a:p>
          <a:p>
            <a:pPr marL="0" lvl="0" indent="0" algn="r" rtl="0">
              <a:spcBef>
                <a:spcPts val="0"/>
              </a:spcBef>
              <a:spcAft>
                <a:spcPts val="0"/>
              </a:spcAft>
              <a:buNone/>
            </a:pPr>
            <a:endParaRPr sz="1005" b="1">
              <a:solidFill>
                <a:srgbClr val="2D4F48"/>
              </a:solidFill>
            </a:endParaRPr>
          </a:p>
        </p:txBody>
      </p:sp>
      <p:sp>
        <p:nvSpPr>
          <p:cNvPr id="135" name="Google Shape;135;p16"/>
          <p:cNvSpPr/>
          <p:nvPr/>
        </p:nvSpPr>
        <p:spPr>
          <a:xfrm>
            <a:off x="3143158" y="3297213"/>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ctr" rtl="0">
              <a:lnSpc>
                <a:spcPct val="120000"/>
              </a:lnSpc>
              <a:spcBef>
                <a:spcPts val="0"/>
              </a:spcBef>
              <a:spcAft>
                <a:spcPts val="0"/>
              </a:spcAft>
              <a:buNone/>
            </a:pPr>
            <a:endParaRPr sz="1032" b="1">
              <a:solidFill>
                <a:srgbClr val="2D4F48"/>
              </a:solidFill>
              <a:latin typeface="Poppins"/>
              <a:ea typeface="Poppins"/>
              <a:cs typeface="Poppins"/>
              <a:sym typeface="Poppins"/>
            </a:endParaRPr>
          </a:p>
          <a:p>
            <a:pPr marL="0" lvl="0" indent="0" algn="ctr" rtl="0">
              <a:lnSpc>
                <a:spcPct val="120000"/>
              </a:lnSpc>
              <a:spcBef>
                <a:spcPts val="0"/>
              </a:spcBef>
              <a:spcAft>
                <a:spcPts val="0"/>
              </a:spcAft>
              <a:buNone/>
            </a:pPr>
            <a:endParaRPr sz="1032" b="1">
              <a:solidFill>
                <a:srgbClr val="2D4F48"/>
              </a:solidFill>
              <a:latin typeface="Poppins"/>
              <a:ea typeface="Poppins"/>
              <a:cs typeface="Poppins"/>
              <a:sym typeface="Poppins"/>
            </a:endParaRPr>
          </a:p>
          <a:p>
            <a:pPr marL="0" lvl="0" indent="0" algn="r" rtl="0">
              <a:lnSpc>
                <a:spcPct val="115000"/>
              </a:lnSpc>
              <a:spcBef>
                <a:spcPts val="0"/>
              </a:spcBef>
              <a:spcAft>
                <a:spcPts val="0"/>
              </a:spcAft>
              <a:buClr>
                <a:schemeClr val="dk1"/>
              </a:buClr>
              <a:buSzPts val="811"/>
              <a:buFont typeface="Arial"/>
              <a:buNone/>
            </a:pPr>
            <a:endParaRPr sz="1032" b="1">
              <a:solidFill>
                <a:srgbClr val="2D4F48"/>
              </a:solidFill>
              <a:latin typeface="Poppins"/>
              <a:ea typeface="Poppins"/>
              <a:cs typeface="Poppins"/>
              <a:sym typeface="Poppins"/>
            </a:endParaRPr>
          </a:p>
          <a:p>
            <a:pPr marL="0" lvl="0" indent="0" algn="ctr" rtl="0">
              <a:spcBef>
                <a:spcPts val="0"/>
              </a:spcBef>
              <a:spcAft>
                <a:spcPts val="0"/>
              </a:spcAft>
              <a:buNone/>
            </a:pPr>
            <a:endParaRPr sz="1005" b="1">
              <a:solidFill>
                <a:srgbClr val="2D4F48"/>
              </a:solidFill>
              <a:latin typeface="Poppins"/>
              <a:ea typeface="Poppins"/>
              <a:cs typeface="Poppins"/>
              <a:sym typeface="Poppins"/>
            </a:endParaRPr>
          </a:p>
        </p:txBody>
      </p:sp>
      <p:sp>
        <p:nvSpPr>
          <p:cNvPr id="136" name="Google Shape;136;p16"/>
          <p:cNvSpPr/>
          <p:nvPr/>
        </p:nvSpPr>
        <p:spPr>
          <a:xfrm>
            <a:off x="5098448" y="3297213"/>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Clr>
                <a:schemeClr val="dk1"/>
              </a:buClr>
              <a:buFont typeface="Arial"/>
              <a:buNone/>
            </a:pPr>
            <a:endParaRPr sz="1005" b="1">
              <a:solidFill>
                <a:srgbClr val="2D4F48"/>
              </a:solidFill>
              <a:latin typeface="Poppins"/>
              <a:ea typeface="Poppins"/>
              <a:cs typeface="Poppins"/>
              <a:sym typeface="Poppins"/>
            </a:endParaRPr>
          </a:p>
        </p:txBody>
      </p:sp>
      <p:sp>
        <p:nvSpPr>
          <p:cNvPr id="137" name="Google Shape;137;p16"/>
          <p:cNvSpPr/>
          <p:nvPr/>
        </p:nvSpPr>
        <p:spPr>
          <a:xfrm>
            <a:off x="7053730" y="3297211"/>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None/>
            </a:pPr>
            <a:endParaRPr sz="1005" b="1">
              <a:solidFill>
                <a:srgbClr val="2D4F48"/>
              </a:solidFill>
              <a:latin typeface="Poppins"/>
              <a:ea typeface="Poppins"/>
              <a:cs typeface="Poppins"/>
              <a:sym typeface="Poppins"/>
            </a:endParaRPr>
          </a:p>
        </p:txBody>
      </p:sp>
      <p:sp>
        <p:nvSpPr>
          <p:cNvPr id="138" name="Google Shape;138;p16"/>
          <p:cNvSpPr/>
          <p:nvPr/>
        </p:nvSpPr>
        <p:spPr>
          <a:xfrm>
            <a:off x="1291525" y="1086250"/>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pic>
        <p:nvPicPr>
          <p:cNvPr id="139" name="Google Shape;139;p16" title="solar-panel_9113424.png"/>
          <p:cNvPicPr preferRelativeResize="0"/>
          <p:nvPr/>
        </p:nvPicPr>
        <p:blipFill>
          <a:blip r:embed="rId5">
            <a:alphaModFix/>
          </a:blip>
          <a:stretch>
            <a:fillRect/>
          </a:stretch>
        </p:blipFill>
        <p:spPr>
          <a:xfrm>
            <a:off x="1389464" y="1184190"/>
            <a:ext cx="366925" cy="366925"/>
          </a:xfrm>
          <a:prstGeom prst="rect">
            <a:avLst/>
          </a:prstGeom>
          <a:noFill/>
          <a:ln>
            <a:noFill/>
          </a:ln>
        </p:spPr>
      </p:pic>
      <p:sp>
        <p:nvSpPr>
          <p:cNvPr id="140" name="Google Shape;140;p16"/>
          <p:cNvSpPr txBox="1"/>
          <p:nvPr/>
        </p:nvSpPr>
        <p:spPr>
          <a:xfrm>
            <a:off x="1892775" y="1026550"/>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chemeClr val="lt1"/>
                </a:solidFill>
                <a:latin typeface="Poppins"/>
                <a:ea typeface="Poppins"/>
                <a:cs typeface="Poppins"/>
                <a:sym typeface="Poppins"/>
              </a:rPr>
              <a:t>Mounting Structure</a:t>
            </a:r>
            <a:endParaRPr sz="1800" dirty="0">
              <a:solidFill>
                <a:schemeClr val="lt1"/>
              </a:solidFill>
            </a:endParaRPr>
          </a:p>
        </p:txBody>
      </p:sp>
      <p:sp>
        <p:nvSpPr>
          <p:cNvPr id="141" name="Google Shape;141;p16"/>
          <p:cNvSpPr txBox="1"/>
          <p:nvPr/>
        </p:nvSpPr>
        <p:spPr>
          <a:xfrm>
            <a:off x="3874163" y="1026550"/>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FF0000"/>
                </a:solidFill>
                <a:latin typeface="Poppins"/>
                <a:ea typeface="Poppins"/>
                <a:cs typeface="Poppins"/>
                <a:sym typeface="Poppins"/>
              </a:rPr>
              <a:t>Array</a:t>
            </a:r>
            <a:endParaRPr sz="1032" b="1" dirty="0">
              <a:solidFill>
                <a:srgbClr val="FF0000"/>
              </a:solidFill>
              <a:latin typeface="Poppins"/>
              <a:ea typeface="Poppins"/>
              <a:cs typeface="Poppins"/>
              <a:sym typeface="Poppins"/>
            </a:endParaRPr>
          </a:p>
        </p:txBody>
      </p:sp>
      <p:sp>
        <p:nvSpPr>
          <p:cNvPr id="142" name="Google Shape;142;p16"/>
          <p:cNvSpPr/>
          <p:nvPr/>
        </p:nvSpPr>
        <p:spPr>
          <a:xfrm>
            <a:off x="3254613" y="1116850"/>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pic>
        <p:nvPicPr>
          <p:cNvPr id="143" name="Google Shape;143;p16" title="battery_842241.png"/>
          <p:cNvPicPr preferRelativeResize="0"/>
          <p:nvPr/>
        </p:nvPicPr>
        <p:blipFill>
          <a:blip r:embed="rId6">
            <a:alphaModFix/>
          </a:blip>
          <a:stretch>
            <a:fillRect/>
          </a:stretch>
        </p:blipFill>
        <p:spPr>
          <a:xfrm>
            <a:off x="3363950" y="1195551"/>
            <a:ext cx="344150" cy="344174"/>
          </a:xfrm>
          <a:prstGeom prst="rect">
            <a:avLst/>
          </a:prstGeom>
          <a:noFill/>
          <a:ln>
            <a:noFill/>
          </a:ln>
        </p:spPr>
      </p:pic>
      <p:sp>
        <p:nvSpPr>
          <p:cNvPr id="144" name="Google Shape;144;p16"/>
          <p:cNvSpPr/>
          <p:nvPr/>
        </p:nvSpPr>
        <p:spPr>
          <a:xfrm>
            <a:off x="5207463" y="1086250"/>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45" name="Google Shape;145;p16"/>
          <p:cNvSpPr/>
          <p:nvPr/>
        </p:nvSpPr>
        <p:spPr>
          <a:xfrm>
            <a:off x="1295638" y="2298463"/>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pic>
        <p:nvPicPr>
          <p:cNvPr id="146" name="Google Shape;146;p16"/>
          <p:cNvPicPr preferRelativeResize="0"/>
          <p:nvPr/>
        </p:nvPicPr>
        <p:blipFill>
          <a:blip r:embed="rId7">
            <a:alphaModFix/>
          </a:blip>
          <a:stretch>
            <a:fillRect/>
          </a:stretch>
        </p:blipFill>
        <p:spPr>
          <a:xfrm>
            <a:off x="5315650" y="1174575"/>
            <a:ext cx="344150" cy="344150"/>
          </a:xfrm>
          <a:prstGeom prst="rect">
            <a:avLst/>
          </a:prstGeom>
          <a:noFill/>
          <a:ln>
            <a:noFill/>
          </a:ln>
        </p:spPr>
      </p:pic>
      <p:sp>
        <p:nvSpPr>
          <p:cNvPr id="147" name="Google Shape;147;p16"/>
          <p:cNvSpPr txBox="1"/>
          <p:nvPr/>
        </p:nvSpPr>
        <p:spPr>
          <a:xfrm>
            <a:off x="5828323" y="1011625"/>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Alignment</a:t>
            </a:r>
            <a:endParaRPr sz="1032" b="1" dirty="0">
              <a:solidFill>
                <a:srgbClr val="2D4F48"/>
              </a:solidFill>
              <a:latin typeface="Poppins"/>
              <a:ea typeface="Poppins"/>
              <a:cs typeface="Poppins"/>
              <a:sym typeface="Poppins"/>
            </a:endParaRPr>
          </a:p>
        </p:txBody>
      </p:sp>
      <p:sp>
        <p:nvSpPr>
          <p:cNvPr id="148" name="Google Shape;148;p16"/>
          <p:cNvSpPr/>
          <p:nvPr/>
        </p:nvSpPr>
        <p:spPr>
          <a:xfrm>
            <a:off x="7160313" y="1065250"/>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49" name="Google Shape;149;p16"/>
          <p:cNvSpPr/>
          <p:nvPr/>
        </p:nvSpPr>
        <p:spPr>
          <a:xfrm>
            <a:off x="1295638" y="3511638"/>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50" name="Google Shape;150;p16"/>
          <p:cNvSpPr/>
          <p:nvPr/>
        </p:nvSpPr>
        <p:spPr>
          <a:xfrm>
            <a:off x="3254613" y="3532488"/>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51" name="Google Shape;151;p16"/>
          <p:cNvSpPr/>
          <p:nvPr/>
        </p:nvSpPr>
        <p:spPr>
          <a:xfrm>
            <a:off x="5213588" y="2298463"/>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52" name="Google Shape;152;p16"/>
          <p:cNvSpPr/>
          <p:nvPr/>
        </p:nvSpPr>
        <p:spPr>
          <a:xfrm>
            <a:off x="5265513" y="3542988"/>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53" name="Google Shape;153;p16"/>
          <p:cNvSpPr/>
          <p:nvPr/>
        </p:nvSpPr>
        <p:spPr>
          <a:xfrm>
            <a:off x="7172563" y="3532588"/>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54" name="Google Shape;154;p16"/>
          <p:cNvSpPr txBox="1"/>
          <p:nvPr/>
        </p:nvSpPr>
        <p:spPr>
          <a:xfrm>
            <a:off x="7782475" y="1026563"/>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Cable Routing</a:t>
            </a:r>
            <a:endParaRPr sz="832" b="1" dirty="0">
              <a:solidFill>
                <a:srgbClr val="2D4F48"/>
              </a:solidFill>
              <a:latin typeface="Poppins"/>
              <a:ea typeface="Poppins"/>
              <a:cs typeface="Poppins"/>
              <a:sym typeface="Poppins"/>
            </a:endParaRPr>
          </a:p>
        </p:txBody>
      </p:sp>
      <p:sp>
        <p:nvSpPr>
          <p:cNvPr id="155" name="Google Shape;155;p16"/>
          <p:cNvSpPr txBox="1"/>
          <p:nvPr/>
        </p:nvSpPr>
        <p:spPr>
          <a:xfrm>
            <a:off x="1929575" y="2238750"/>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DC Cabling</a:t>
            </a:r>
            <a:endParaRPr sz="832" b="1" dirty="0">
              <a:solidFill>
                <a:srgbClr val="2D4F48"/>
              </a:solidFill>
              <a:latin typeface="Poppins"/>
              <a:ea typeface="Poppins"/>
              <a:cs typeface="Poppins"/>
              <a:sym typeface="Poppins"/>
            </a:endParaRPr>
          </a:p>
        </p:txBody>
      </p:sp>
      <p:sp>
        <p:nvSpPr>
          <p:cNvPr id="156" name="Google Shape;156;p16"/>
          <p:cNvSpPr txBox="1"/>
          <p:nvPr/>
        </p:nvSpPr>
        <p:spPr>
          <a:xfrm>
            <a:off x="3430850" y="2238763"/>
            <a:ext cx="1360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System Integration</a:t>
            </a:r>
            <a:endParaRPr sz="1032" b="1" dirty="0">
              <a:solidFill>
                <a:srgbClr val="2D4F48"/>
              </a:solidFill>
              <a:latin typeface="Poppins"/>
              <a:ea typeface="Poppins"/>
              <a:cs typeface="Poppins"/>
              <a:sym typeface="Poppins"/>
            </a:endParaRPr>
          </a:p>
        </p:txBody>
      </p:sp>
      <p:sp>
        <p:nvSpPr>
          <p:cNvPr id="157" name="Google Shape;157;p16"/>
          <p:cNvSpPr txBox="1"/>
          <p:nvPr/>
        </p:nvSpPr>
        <p:spPr>
          <a:xfrm>
            <a:off x="5828325" y="2238750"/>
            <a:ext cx="10164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AC Wiring</a:t>
            </a:r>
            <a:endParaRPr sz="1032" b="1" dirty="0">
              <a:solidFill>
                <a:srgbClr val="2D4F48"/>
              </a:solidFill>
              <a:latin typeface="Poppins"/>
              <a:ea typeface="Poppins"/>
              <a:cs typeface="Poppins"/>
              <a:sym typeface="Poppins"/>
            </a:endParaRPr>
          </a:p>
        </p:txBody>
      </p:sp>
      <p:sp>
        <p:nvSpPr>
          <p:cNvPr id="158" name="Google Shape;158;p16"/>
          <p:cNvSpPr txBox="1"/>
          <p:nvPr/>
        </p:nvSpPr>
        <p:spPr>
          <a:xfrm>
            <a:off x="7425475" y="2242625"/>
            <a:ext cx="1291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Distribution Board (DB)</a:t>
            </a:r>
            <a:endParaRPr sz="1032" b="1" dirty="0">
              <a:solidFill>
                <a:srgbClr val="2D4F48"/>
              </a:solidFill>
              <a:latin typeface="Poppins"/>
              <a:ea typeface="Poppins"/>
              <a:cs typeface="Poppins"/>
              <a:sym typeface="Poppins"/>
            </a:endParaRPr>
          </a:p>
        </p:txBody>
      </p:sp>
      <p:sp>
        <p:nvSpPr>
          <p:cNvPr id="159" name="Google Shape;159;p16"/>
          <p:cNvSpPr txBox="1"/>
          <p:nvPr/>
        </p:nvSpPr>
        <p:spPr>
          <a:xfrm>
            <a:off x="1929575" y="3517550"/>
            <a:ext cx="10164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Connection Tightening</a:t>
            </a:r>
            <a:endParaRPr sz="1032" b="1" dirty="0">
              <a:solidFill>
                <a:srgbClr val="2D4F48"/>
              </a:solidFill>
              <a:latin typeface="Poppins"/>
              <a:ea typeface="Poppins"/>
              <a:cs typeface="Poppins"/>
              <a:sym typeface="Poppins"/>
            </a:endParaRPr>
          </a:p>
        </p:txBody>
      </p:sp>
      <p:sp>
        <p:nvSpPr>
          <p:cNvPr id="160" name="Google Shape;160;p16"/>
          <p:cNvSpPr txBox="1"/>
          <p:nvPr/>
        </p:nvSpPr>
        <p:spPr>
          <a:xfrm>
            <a:off x="3877525" y="3503400"/>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Continuity Test</a:t>
            </a:r>
            <a:endParaRPr sz="1032" b="1" dirty="0">
              <a:solidFill>
                <a:srgbClr val="2D4F48"/>
              </a:solidFill>
              <a:latin typeface="Poppins"/>
              <a:ea typeface="Poppins"/>
              <a:cs typeface="Poppins"/>
              <a:sym typeface="Poppins"/>
            </a:endParaRPr>
          </a:p>
        </p:txBody>
      </p:sp>
      <p:sp>
        <p:nvSpPr>
          <p:cNvPr id="161" name="Google Shape;161;p16"/>
          <p:cNvSpPr txBox="1"/>
          <p:nvPr/>
        </p:nvSpPr>
        <p:spPr>
          <a:xfrm>
            <a:off x="5888975" y="3463200"/>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Insulation Test</a:t>
            </a:r>
            <a:endParaRPr sz="1032" b="1" dirty="0">
              <a:solidFill>
                <a:srgbClr val="2D4F48"/>
              </a:solidFill>
              <a:latin typeface="Poppins"/>
              <a:ea typeface="Poppins"/>
              <a:cs typeface="Poppins"/>
              <a:sym typeface="Poppins"/>
            </a:endParaRPr>
          </a:p>
        </p:txBody>
      </p:sp>
      <p:sp>
        <p:nvSpPr>
          <p:cNvPr id="162" name="Google Shape;162;p16"/>
          <p:cNvSpPr txBox="1"/>
          <p:nvPr/>
        </p:nvSpPr>
        <p:spPr>
          <a:xfrm>
            <a:off x="7823000" y="3451875"/>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System Start-up</a:t>
            </a:r>
            <a:endParaRPr sz="1032" b="1" dirty="0">
              <a:solidFill>
                <a:srgbClr val="2D4F48"/>
              </a:solidFill>
              <a:latin typeface="Poppins"/>
              <a:ea typeface="Poppins"/>
              <a:cs typeface="Poppins"/>
              <a:sym typeface="Poppins"/>
            </a:endParaRPr>
          </a:p>
        </p:txBody>
      </p:sp>
      <p:pic>
        <p:nvPicPr>
          <p:cNvPr id="163" name="Google Shape;163;p16"/>
          <p:cNvPicPr preferRelativeResize="0"/>
          <p:nvPr/>
        </p:nvPicPr>
        <p:blipFill>
          <a:blip r:embed="rId8">
            <a:alphaModFix/>
          </a:blip>
          <a:stretch>
            <a:fillRect/>
          </a:stretch>
        </p:blipFill>
        <p:spPr>
          <a:xfrm>
            <a:off x="1393588" y="2396400"/>
            <a:ext cx="366925" cy="366925"/>
          </a:xfrm>
          <a:prstGeom prst="rect">
            <a:avLst/>
          </a:prstGeom>
          <a:noFill/>
          <a:ln>
            <a:noFill/>
          </a:ln>
        </p:spPr>
      </p:pic>
      <p:pic>
        <p:nvPicPr>
          <p:cNvPr id="164" name="Google Shape;164;p16"/>
          <p:cNvPicPr preferRelativeResize="0"/>
          <p:nvPr/>
        </p:nvPicPr>
        <p:blipFill>
          <a:blip r:embed="rId9">
            <a:alphaModFix/>
          </a:blip>
          <a:stretch>
            <a:fillRect/>
          </a:stretch>
        </p:blipFill>
        <p:spPr>
          <a:xfrm>
            <a:off x="7269650" y="1151813"/>
            <a:ext cx="366925" cy="366925"/>
          </a:xfrm>
          <a:prstGeom prst="rect">
            <a:avLst/>
          </a:prstGeom>
          <a:noFill/>
          <a:ln>
            <a:noFill/>
          </a:ln>
        </p:spPr>
      </p:pic>
      <p:pic>
        <p:nvPicPr>
          <p:cNvPr id="165" name="Google Shape;165;p16"/>
          <p:cNvPicPr preferRelativeResize="0"/>
          <p:nvPr/>
        </p:nvPicPr>
        <p:blipFill>
          <a:blip r:embed="rId10">
            <a:alphaModFix/>
          </a:blip>
          <a:stretch>
            <a:fillRect/>
          </a:stretch>
        </p:blipFill>
        <p:spPr>
          <a:xfrm>
            <a:off x="5289188" y="2374050"/>
            <a:ext cx="411625" cy="411625"/>
          </a:xfrm>
          <a:prstGeom prst="rect">
            <a:avLst/>
          </a:prstGeom>
          <a:noFill/>
          <a:ln>
            <a:noFill/>
          </a:ln>
        </p:spPr>
      </p:pic>
      <p:pic>
        <p:nvPicPr>
          <p:cNvPr id="166" name="Google Shape;166;p16"/>
          <p:cNvPicPr preferRelativeResize="0"/>
          <p:nvPr/>
        </p:nvPicPr>
        <p:blipFill>
          <a:blip r:embed="rId11">
            <a:alphaModFix/>
          </a:blip>
          <a:stretch>
            <a:fillRect/>
          </a:stretch>
        </p:blipFill>
        <p:spPr>
          <a:xfrm>
            <a:off x="1394925" y="3624025"/>
            <a:ext cx="366925" cy="366925"/>
          </a:xfrm>
          <a:prstGeom prst="rect">
            <a:avLst/>
          </a:prstGeom>
          <a:noFill/>
          <a:ln>
            <a:noFill/>
          </a:ln>
        </p:spPr>
      </p:pic>
      <p:pic>
        <p:nvPicPr>
          <p:cNvPr id="167" name="Google Shape;167;p16"/>
          <p:cNvPicPr preferRelativeResize="0"/>
          <p:nvPr/>
        </p:nvPicPr>
        <p:blipFill>
          <a:blip r:embed="rId12">
            <a:alphaModFix/>
          </a:blip>
          <a:stretch>
            <a:fillRect/>
          </a:stretch>
        </p:blipFill>
        <p:spPr>
          <a:xfrm>
            <a:off x="3378515" y="3620970"/>
            <a:ext cx="366925" cy="366930"/>
          </a:xfrm>
          <a:prstGeom prst="rect">
            <a:avLst/>
          </a:prstGeom>
          <a:noFill/>
          <a:ln>
            <a:noFill/>
          </a:ln>
        </p:spPr>
      </p:pic>
      <p:pic>
        <p:nvPicPr>
          <p:cNvPr id="168" name="Google Shape;168;p16"/>
          <p:cNvPicPr preferRelativeResize="0"/>
          <p:nvPr/>
        </p:nvPicPr>
        <p:blipFill>
          <a:blip r:embed="rId13">
            <a:alphaModFix/>
          </a:blip>
          <a:stretch>
            <a:fillRect/>
          </a:stretch>
        </p:blipFill>
        <p:spPr>
          <a:xfrm>
            <a:off x="5362125" y="3641973"/>
            <a:ext cx="366925" cy="366925"/>
          </a:xfrm>
          <a:prstGeom prst="rect">
            <a:avLst/>
          </a:prstGeom>
          <a:noFill/>
          <a:ln>
            <a:noFill/>
          </a:ln>
        </p:spPr>
      </p:pic>
      <p:pic>
        <p:nvPicPr>
          <p:cNvPr id="169" name="Google Shape;169;p16"/>
          <p:cNvPicPr preferRelativeResize="0"/>
          <p:nvPr/>
        </p:nvPicPr>
        <p:blipFill>
          <a:blip r:embed="rId14">
            <a:alphaModFix/>
          </a:blip>
          <a:stretch>
            <a:fillRect/>
          </a:stretch>
        </p:blipFill>
        <p:spPr>
          <a:xfrm>
            <a:off x="7269650" y="3641925"/>
            <a:ext cx="344150" cy="344150"/>
          </a:xfrm>
          <a:prstGeom prst="rect">
            <a:avLst/>
          </a:prstGeom>
          <a:noFill/>
          <a:ln>
            <a:noFill/>
          </a:ln>
        </p:spPr>
      </p:pic>
      <p:sp>
        <p:nvSpPr>
          <p:cNvPr id="2" name="Google Shape;72;p14">
            <a:extLst>
              <a:ext uri="{FF2B5EF4-FFF2-40B4-BE49-F238E27FC236}">
                <a16:creationId xmlns:a16="http://schemas.microsoft.com/office/drawing/2014/main" id="{945B37CA-9E17-CB31-611D-174CFC0EE84B}"/>
              </a:ext>
            </a:extLst>
          </p:cNvPr>
          <p:cNvSpPr/>
          <p:nvPr/>
        </p:nvSpPr>
        <p:spPr>
          <a:xfrm>
            <a:off x="0" y="4979720"/>
            <a:ext cx="9144000" cy="163779"/>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p:nvPr/>
        </p:nvSpPr>
        <p:spPr>
          <a:xfrm>
            <a:off x="5077185" y="1627465"/>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Stores electricity so it can be used at night or on cloudy days.</a:t>
            </a:r>
            <a:endParaRPr sz="1032"/>
          </a:p>
        </p:txBody>
      </p:sp>
      <p:sp>
        <p:nvSpPr>
          <p:cNvPr id="175" name="Google Shape;175;p17"/>
          <p:cNvSpPr txBox="1"/>
          <p:nvPr/>
        </p:nvSpPr>
        <p:spPr>
          <a:xfrm>
            <a:off x="5077185" y="2856512"/>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Electricity used in homes and offices. Fans, lights, and TVs.</a:t>
            </a:r>
            <a:endParaRPr sz="1032"/>
          </a:p>
        </p:txBody>
      </p:sp>
      <p:sp>
        <p:nvSpPr>
          <p:cNvPr id="176" name="Google Shape;176;p17"/>
          <p:cNvSpPr txBox="1"/>
          <p:nvPr/>
        </p:nvSpPr>
        <p:spPr>
          <a:xfrm>
            <a:off x="1145328" y="2849421"/>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Electricity that flows in one direction. Solar panels make DC.</a:t>
            </a:r>
            <a:endParaRPr sz="1032"/>
          </a:p>
        </p:txBody>
      </p:sp>
      <p:sp>
        <p:nvSpPr>
          <p:cNvPr id="177" name="Google Shape;177;p17"/>
          <p:cNvSpPr txBox="1"/>
          <p:nvPr/>
        </p:nvSpPr>
        <p:spPr>
          <a:xfrm>
            <a:off x="3121889" y="2842329"/>
            <a:ext cx="1787700" cy="612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Electricity that flows in one direction. Solar panels make DC.</a:t>
            </a:r>
            <a:endParaRPr sz="1032"/>
          </a:p>
        </p:txBody>
      </p:sp>
      <p:sp>
        <p:nvSpPr>
          <p:cNvPr id="178" name="Google Shape;178;p17"/>
          <p:cNvSpPr txBox="1"/>
          <p:nvPr/>
        </p:nvSpPr>
        <p:spPr>
          <a:xfrm>
            <a:off x="3051673" y="1590514"/>
            <a:ext cx="1931400" cy="7716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Changes solar DC into electricity that home </a:t>
            </a:r>
            <a:endParaRPr sz="1032">
              <a:solidFill>
                <a:schemeClr val="dk1"/>
              </a:solidFill>
            </a:endParaRPr>
          </a:p>
          <a:p>
            <a:pPr marL="0" lvl="0" indent="0" algn="ctr" rtl="0">
              <a:spcBef>
                <a:spcPts val="0"/>
              </a:spcBef>
              <a:spcAft>
                <a:spcPts val="0"/>
              </a:spcAft>
              <a:buNone/>
            </a:pPr>
            <a:r>
              <a:rPr lang="en" sz="1032">
                <a:solidFill>
                  <a:schemeClr val="dk1"/>
                </a:solidFill>
              </a:rPr>
              <a:t>machine.</a:t>
            </a:r>
            <a:endParaRPr sz="1032">
              <a:solidFill>
                <a:schemeClr val="dk1"/>
              </a:solidFill>
            </a:endParaRPr>
          </a:p>
          <a:p>
            <a:pPr marL="0" lvl="0" indent="0" algn="ctr" rtl="0">
              <a:spcBef>
                <a:spcPts val="0"/>
              </a:spcBef>
              <a:spcAft>
                <a:spcPts val="0"/>
              </a:spcAft>
              <a:buNone/>
            </a:pPr>
            <a:endParaRPr sz="1032">
              <a:solidFill>
                <a:schemeClr val="dk1"/>
              </a:solidFill>
            </a:endParaRPr>
          </a:p>
        </p:txBody>
      </p:sp>
      <p:sp>
        <p:nvSpPr>
          <p:cNvPr id="179" name="Google Shape;179;p17"/>
          <p:cNvSpPr txBox="1"/>
          <p:nvPr/>
        </p:nvSpPr>
        <p:spPr>
          <a:xfrm>
            <a:off x="1166603" y="1670014"/>
            <a:ext cx="1787700" cy="453900"/>
          </a:xfrm>
          <a:prstGeom prst="rect">
            <a:avLst/>
          </a:prstGeom>
          <a:noFill/>
          <a:ln>
            <a:noFill/>
          </a:ln>
        </p:spPr>
        <p:txBody>
          <a:bodyPr spcFirstLastPara="1" wrap="square" lIns="67400" tIns="67400" rIns="67400" bIns="67400" anchor="t" anchorCtr="0">
            <a:spAutoFit/>
          </a:bodyPr>
          <a:lstStyle/>
          <a:p>
            <a:pPr marL="0" lvl="0" indent="0" algn="ctr" rtl="0">
              <a:spcBef>
                <a:spcPts val="0"/>
              </a:spcBef>
              <a:spcAft>
                <a:spcPts val="0"/>
              </a:spcAft>
              <a:buNone/>
            </a:pPr>
            <a:r>
              <a:rPr lang="en" sz="1032">
                <a:solidFill>
                  <a:schemeClr val="dk1"/>
                </a:solidFill>
              </a:rPr>
              <a:t>A system that uses sunlight to make electricity.</a:t>
            </a:r>
            <a:endParaRPr sz="1032"/>
          </a:p>
        </p:txBody>
      </p:sp>
      <p:sp>
        <p:nvSpPr>
          <p:cNvPr id="180" name="Google Shape;180;p17"/>
          <p:cNvSpPr/>
          <p:nvPr/>
        </p:nvSpPr>
        <p:spPr>
          <a:xfrm>
            <a:off x="1166594" y="1373362"/>
            <a:ext cx="1746300" cy="1031700"/>
          </a:xfrm>
          <a:prstGeom prst="roundRect">
            <a:avLst>
              <a:gd name="adj" fmla="val 16667"/>
            </a:avLst>
          </a:prstGeom>
          <a:solidFill>
            <a:srgbClr val="32695E"/>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None/>
            </a:pPr>
            <a:endParaRPr sz="1005" b="1">
              <a:solidFill>
                <a:srgbClr val="2D4F48"/>
              </a:solidFill>
              <a:latin typeface="Poppins"/>
              <a:ea typeface="Poppins"/>
              <a:cs typeface="Poppins"/>
              <a:sym typeface="Poppins"/>
            </a:endParaRPr>
          </a:p>
        </p:txBody>
      </p:sp>
      <p:sp>
        <p:nvSpPr>
          <p:cNvPr id="181" name="Google Shape;181;p17"/>
          <p:cNvSpPr/>
          <p:nvPr/>
        </p:nvSpPr>
        <p:spPr>
          <a:xfrm>
            <a:off x="3121883" y="1373362"/>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Clr>
                <a:schemeClr val="dk1"/>
              </a:buClr>
              <a:buFont typeface="Arial"/>
              <a:buNone/>
            </a:pPr>
            <a:endParaRPr sz="1005" b="1">
              <a:solidFill>
                <a:srgbClr val="2D4F48"/>
              </a:solidFill>
              <a:latin typeface="Poppins"/>
              <a:ea typeface="Poppins"/>
              <a:cs typeface="Poppins"/>
              <a:sym typeface="Poppins"/>
            </a:endParaRPr>
          </a:p>
        </p:txBody>
      </p:sp>
      <p:sp>
        <p:nvSpPr>
          <p:cNvPr id="182" name="Google Shape;182;p17"/>
          <p:cNvSpPr/>
          <p:nvPr/>
        </p:nvSpPr>
        <p:spPr>
          <a:xfrm>
            <a:off x="5077173" y="1373362"/>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None/>
            </a:pPr>
            <a:endParaRPr sz="1005" b="1">
              <a:solidFill>
                <a:srgbClr val="2D4F48"/>
              </a:solidFill>
              <a:latin typeface="Poppins"/>
              <a:ea typeface="Poppins"/>
              <a:cs typeface="Poppins"/>
              <a:sym typeface="Poppins"/>
            </a:endParaRPr>
          </a:p>
        </p:txBody>
      </p:sp>
      <p:sp>
        <p:nvSpPr>
          <p:cNvPr id="183" name="Google Shape;183;p17"/>
          <p:cNvSpPr/>
          <p:nvPr/>
        </p:nvSpPr>
        <p:spPr>
          <a:xfrm>
            <a:off x="1166594" y="2607051"/>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lnSpc>
                <a:spcPct val="120000"/>
              </a:lnSpc>
              <a:spcBef>
                <a:spcPts val="0"/>
              </a:spcBef>
              <a:spcAft>
                <a:spcPts val="0"/>
              </a:spcAft>
              <a:buNone/>
            </a:pPr>
            <a:endParaRPr sz="1032" b="1">
              <a:solidFill>
                <a:srgbClr val="2D4F48"/>
              </a:solidFill>
            </a:endParaRPr>
          </a:p>
          <a:p>
            <a:pPr marL="0" lvl="0" indent="0" algn="r" rtl="0">
              <a:lnSpc>
                <a:spcPct val="120000"/>
              </a:lnSpc>
              <a:spcBef>
                <a:spcPts val="0"/>
              </a:spcBef>
              <a:spcAft>
                <a:spcPts val="0"/>
              </a:spcAft>
              <a:buNone/>
            </a:pPr>
            <a:endParaRPr sz="1032" b="1">
              <a:solidFill>
                <a:srgbClr val="2D4F48"/>
              </a:solidFill>
            </a:endParaRPr>
          </a:p>
          <a:p>
            <a:pPr marL="0" lvl="0" indent="0" algn="r" rtl="0">
              <a:lnSpc>
                <a:spcPct val="120000"/>
              </a:lnSpc>
              <a:spcBef>
                <a:spcPts val="0"/>
              </a:spcBef>
              <a:spcAft>
                <a:spcPts val="0"/>
              </a:spcAft>
              <a:buClr>
                <a:schemeClr val="dk1"/>
              </a:buClr>
              <a:buSzPts val="811"/>
              <a:buFont typeface="Arial"/>
              <a:buNone/>
            </a:pPr>
            <a:endParaRPr sz="1032" b="1">
              <a:solidFill>
                <a:srgbClr val="2D4F48"/>
              </a:solidFill>
              <a:latin typeface="Poppins"/>
              <a:ea typeface="Poppins"/>
              <a:cs typeface="Poppins"/>
              <a:sym typeface="Poppins"/>
            </a:endParaRPr>
          </a:p>
          <a:p>
            <a:pPr marL="0" lvl="0" indent="0" algn="r" rtl="0">
              <a:lnSpc>
                <a:spcPct val="115000"/>
              </a:lnSpc>
              <a:spcBef>
                <a:spcPts val="0"/>
              </a:spcBef>
              <a:spcAft>
                <a:spcPts val="0"/>
              </a:spcAft>
              <a:buClr>
                <a:schemeClr val="dk1"/>
              </a:buClr>
              <a:buSzPts val="811"/>
              <a:buFont typeface="Arial"/>
              <a:buNone/>
            </a:pPr>
            <a:endParaRPr sz="1032" b="1">
              <a:solidFill>
                <a:srgbClr val="2D4F48"/>
              </a:solidFill>
            </a:endParaRPr>
          </a:p>
          <a:p>
            <a:pPr marL="0" lvl="0" indent="0" algn="r" rtl="0">
              <a:spcBef>
                <a:spcPts val="0"/>
              </a:spcBef>
              <a:spcAft>
                <a:spcPts val="0"/>
              </a:spcAft>
              <a:buNone/>
            </a:pPr>
            <a:endParaRPr sz="1005" b="1">
              <a:solidFill>
                <a:srgbClr val="2D4F48"/>
              </a:solidFill>
            </a:endParaRPr>
          </a:p>
        </p:txBody>
      </p:sp>
      <p:sp>
        <p:nvSpPr>
          <p:cNvPr id="184" name="Google Shape;184;p17"/>
          <p:cNvSpPr/>
          <p:nvPr/>
        </p:nvSpPr>
        <p:spPr>
          <a:xfrm>
            <a:off x="3121883" y="2607051"/>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ctr" rtl="0">
              <a:lnSpc>
                <a:spcPct val="120000"/>
              </a:lnSpc>
              <a:spcBef>
                <a:spcPts val="0"/>
              </a:spcBef>
              <a:spcAft>
                <a:spcPts val="0"/>
              </a:spcAft>
              <a:buNone/>
            </a:pPr>
            <a:endParaRPr sz="1032" b="1">
              <a:solidFill>
                <a:srgbClr val="2D4F48"/>
              </a:solidFill>
              <a:latin typeface="Poppins"/>
              <a:ea typeface="Poppins"/>
              <a:cs typeface="Poppins"/>
              <a:sym typeface="Poppins"/>
            </a:endParaRPr>
          </a:p>
          <a:p>
            <a:pPr marL="0" lvl="0" indent="0" algn="ctr" rtl="0">
              <a:lnSpc>
                <a:spcPct val="120000"/>
              </a:lnSpc>
              <a:spcBef>
                <a:spcPts val="0"/>
              </a:spcBef>
              <a:spcAft>
                <a:spcPts val="0"/>
              </a:spcAft>
              <a:buNone/>
            </a:pPr>
            <a:endParaRPr sz="1032" b="1">
              <a:solidFill>
                <a:srgbClr val="2D4F48"/>
              </a:solidFill>
              <a:latin typeface="Poppins"/>
              <a:ea typeface="Poppins"/>
              <a:cs typeface="Poppins"/>
              <a:sym typeface="Poppins"/>
            </a:endParaRPr>
          </a:p>
          <a:p>
            <a:pPr marL="0" lvl="0" indent="0" algn="r" rtl="0">
              <a:lnSpc>
                <a:spcPct val="115000"/>
              </a:lnSpc>
              <a:spcBef>
                <a:spcPts val="0"/>
              </a:spcBef>
              <a:spcAft>
                <a:spcPts val="0"/>
              </a:spcAft>
              <a:buClr>
                <a:schemeClr val="dk1"/>
              </a:buClr>
              <a:buSzPts val="811"/>
              <a:buFont typeface="Arial"/>
              <a:buNone/>
            </a:pPr>
            <a:endParaRPr sz="1032" b="1">
              <a:solidFill>
                <a:srgbClr val="2D4F48"/>
              </a:solidFill>
              <a:latin typeface="Poppins"/>
              <a:ea typeface="Poppins"/>
              <a:cs typeface="Poppins"/>
              <a:sym typeface="Poppins"/>
            </a:endParaRPr>
          </a:p>
          <a:p>
            <a:pPr marL="0" lvl="0" indent="0" algn="ctr" rtl="0">
              <a:spcBef>
                <a:spcPts val="0"/>
              </a:spcBef>
              <a:spcAft>
                <a:spcPts val="0"/>
              </a:spcAft>
              <a:buNone/>
            </a:pPr>
            <a:endParaRPr sz="1005" b="1">
              <a:solidFill>
                <a:srgbClr val="2D4F48"/>
              </a:solidFill>
              <a:latin typeface="Poppins"/>
              <a:ea typeface="Poppins"/>
              <a:cs typeface="Poppins"/>
              <a:sym typeface="Poppins"/>
            </a:endParaRPr>
          </a:p>
        </p:txBody>
      </p:sp>
      <p:sp>
        <p:nvSpPr>
          <p:cNvPr id="185" name="Google Shape;185;p17"/>
          <p:cNvSpPr/>
          <p:nvPr/>
        </p:nvSpPr>
        <p:spPr>
          <a:xfrm>
            <a:off x="5077173" y="2607051"/>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Clr>
                <a:schemeClr val="dk1"/>
              </a:buClr>
              <a:buFont typeface="Arial"/>
              <a:buNone/>
            </a:pPr>
            <a:endParaRPr sz="1005" b="1">
              <a:solidFill>
                <a:srgbClr val="2D4F48"/>
              </a:solidFill>
              <a:latin typeface="Poppins"/>
              <a:ea typeface="Poppins"/>
              <a:cs typeface="Poppins"/>
              <a:sym typeface="Poppins"/>
            </a:endParaRPr>
          </a:p>
        </p:txBody>
      </p:sp>
      <p:sp>
        <p:nvSpPr>
          <p:cNvPr id="186" name="Google Shape;186;p17"/>
          <p:cNvSpPr/>
          <p:nvPr/>
        </p:nvSpPr>
        <p:spPr>
          <a:xfrm>
            <a:off x="7007405" y="1381125"/>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None/>
            </a:pPr>
            <a:endParaRPr sz="1005" b="1">
              <a:solidFill>
                <a:srgbClr val="2D4F48"/>
              </a:solidFill>
              <a:latin typeface="Poppins"/>
              <a:ea typeface="Poppins"/>
              <a:cs typeface="Poppins"/>
              <a:sym typeface="Poppins"/>
            </a:endParaRPr>
          </a:p>
        </p:txBody>
      </p:sp>
      <p:sp>
        <p:nvSpPr>
          <p:cNvPr id="187" name="Google Shape;187;p17"/>
          <p:cNvSpPr/>
          <p:nvPr/>
        </p:nvSpPr>
        <p:spPr>
          <a:xfrm>
            <a:off x="7032455" y="2607050"/>
            <a:ext cx="1746300" cy="1031700"/>
          </a:xfrm>
          <a:prstGeom prst="roundRect">
            <a:avLst>
              <a:gd name="adj" fmla="val 16667"/>
            </a:avLst>
          </a:prstGeom>
          <a:solidFill>
            <a:srgbClr val="C0E3DC"/>
          </a:solidFill>
          <a:ln w="6825" cap="flat" cmpd="sng">
            <a:solidFill>
              <a:schemeClr val="lt1"/>
            </a:solidFill>
            <a:prstDash val="solid"/>
            <a:round/>
            <a:headEnd type="none" w="sm" len="sm"/>
            <a:tailEnd type="none" w="sm" len="sm"/>
          </a:ln>
        </p:spPr>
        <p:txBody>
          <a:bodyPr spcFirstLastPara="1" wrap="square" lIns="65625" tIns="65625" rIns="65625" bIns="65625" anchor="ctr" anchorCtr="0">
            <a:noAutofit/>
          </a:bodyPr>
          <a:lstStyle/>
          <a:p>
            <a:pPr marL="0" lvl="0" indent="0" algn="r" rtl="0">
              <a:spcBef>
                <a:spcPts val="0"/>
              </a:spcBef>
              <a:spcAft>
                <a:spcPts val="0"/>
              </a:spcAft>
              <a:buNone/>
            </a:pPr>
            <a:endParaRPr sz="1005" b="1">
              <a:solidFill>
                <a:srgbClr val="2D4F48"/>
              </a:solidFill>
              <a:latin typeface="Poppins"/>
              <a:ea typeface="Poppins"/>
              <a:cs typeface="Poppins"/>
              <a:sym typeface="Poppins"/>
            </a:endParaRPr>
          </a:p>
        </p:txBody>
      </p:sp>
      <p:sp>
        <p:nvSpPr>
          <p:cNvPr id="188" name="Google Shape;188;p17"/>
          <p:cNvSpPr txBox="1"/>
          <p:nvPr/>
        </p:nvSpPr>
        <p:spPr>
          <a:xfrm>
            <a:off x="1391625" y="1599725"/>
            <a:ext cx="1336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chemeClr val="lt1"/>
                </a:solidFill>
                <a:latin typeface="Poppins"/>
                <a:ea typeface="Poppins"/>
                <a:cs typeface="Poppins"/>
                <a:sym typeface="Poppins"/>
              </a:rPr>
              <a:t>Commissioning</a:t>
            </a:r>
            <a:endParaRPr sz="1032" b="1" dirty="0">
              <a:solidFill>
                <a:schemeClr val="lt1"/>
              </a:solidFill>
              <a:latin typeface="Poppins"/>
              <a:ea typeface="Poppins"/>
              <a:cs typeface="Poppins"/>
              <a:sym typeface="Poppins"/>
            </a:endParaRPr>
          </a:p>
        </p:txBody>
      </p:sp>
      <p:sp>
        <p:nvSpPr>
          <p:cNvPr id="189" name="Google Shape;189;p17"/>
          <p:cNvSpPr txBox="1"/>
          <p:nvPr/>
        </p:nvSpPr>
        <p:spPr>
          <a:xfrm>
            <a:off x="3874163" y="1569113"/>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a:solidFill>
                  <a:srgbClr val="2D4F48"/>
                </a:solidFill>
                <a:latin typeface="Poppins"/>
                <a:ea typeface="Poppins"/>
                <a:cs typeface="Poppins"/>
                <a:sym typeface="Poppins"/>
              </a:rPr>
              <a:t>PPE</a:t>
            </a:r>
            <a:endParaRPr sz="1032" b="1">
              <a:solidFill>
                <a:srgbClr val="2D4F48"/>
              </a:solidFill>
              <a:latin typeface="Poppins"/>
              <a:ea typeface="Poppins"/>
              <a:cs typeface="Poppins"/>
              <a:sym typeface="Poppins"/>
            </a:endParaRPr>
          </a:p>
        </p:txBody>
      </p:sp>
      <p:sp>
        <p:nvSpPr>
          <p:cNvPr id="190" name="Google Shape;190;p17"/>
          <p:cNvSpPr/>
          <p:nvPr/>
        </p:nvSpPr>
        <p:spPr>
          <a:xfrm>
            <a:off x="3254613" y="1659413"/>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91" name="Google Shape;191;p17"/>
          <p:cNvSpPr/>
          <p:nvPr/>
        </p:nvSpPr>
        <p:spPr>
          <a:xfrm>
            <a:off x="5207463" y="1628813"/>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92" name="Google Shape;192;p17"/>
          <p:cNvSpPr/>
          <p:nvPr/>
        </p:nvSpPr>
        <p:spPr>
          <a:xfrm>
            <a:off x="1295638" y="2841026"/>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93" name="Google Shape;193;p17"/>
          <p:cNvSpPr txBox="1"/>
          <p:nvPr/>
        </p:nvSpPr>
        <p:spPr>
          <a:xfrm>
            <a:off x="5746425" y="1554200"/>
            <a:ext cx="11010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Routine Maintenance</a:t>
            </a:r>
            <a:endParaRPr sz="1032" b="1" dirty="0">
              <a:solidFill>
                <a:srgbClr val="2D4F48"/>
              </a:solidFill>
              <a:latin typeface="Poppins"/>
              <a:ea typeface="Poppins"/>
              <a:cs typeface="Poppins"/>
              <a:sym typeface="Poppins"/>
            </a:endParaRPr>
          </a:p>
        </p:txBody>
      </p:sp>
      <p:sp>
        <p:nvSpPr>
          <p:cNvPr id="194" name="Google Shape;194;p17"/>
          <p:cNvSpPr/>
          <p:nvPr/>
        </p:nvSpPr>
        <p:spPr>
          <a:xfrm>
            <a:off x="7160313" y="1607813"/>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95" name="Google Shape;195;p17"/>
          <p:cNvSpPr/>
          <p:nvPr/>
        </p:nvSpPr>
        <p:spPr>
          <a:xfrm>
            <a:off x="3254613" y="2841013"/>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96" name="Google Shape;196;p17"/>
          <p:cNvSpPr/>
          <p:nvPr/>
        </p:nvSpPr>
        <p:spPr>
          <a:xfrm>
            <a:off x="5213588" y="2841026"/>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97" name="Google Shape;197;p17"/>
          <p:cNvSpPr/>
          <p:nvPr/>
        </p:nvSpPr>
        <p:spPr>
          <a:xfrm>
            <a:off x="7172563" y="2844876"/>
            <a:ext cx="562800" cy="56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98" name="Google Shape;198;p17"/>
          <p:cNvSpPr txBox="1"/>
          <p:nvPr/>
        </p:nvSpPr>
        <p:spPr>
          <a:xfrm>
            <a:off x="7758350" y="1569150"/>
            <a:ext cx="12156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Preventive Maintenance</a:t>
            </a:r>
            <a:endParaRPr sz="1032" b="1" dirty="0">
              <a:solidFill>
                <a:srgbClr val="2D4F48"/>
              </a:solidFill>
              <a:latin typeface="Poppins"/>
              <a:ea typeface="Poppins"/>
              <a:cs typeface="Poppins"/>
              <a:sym typeface="Poppins"/>
            </a:endParaRPr>
          </a:p>
        </p:txBody>
      </p:sp>
      <p:sp>
        <p:nvSpPr>
          <p:cNvPr id="199" name="Google Shape;199;p17"/>
          <p:cNvSpPr txBox="1"/>
          <p:nvPr/>
        </p:nvSpPr>
        <p:spPr>
          <a:xfrm>
            <a:off x="1929575" y="2781313"/>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Inspection</a:t>
            </a:r>
            <a:endParaRPr sz="1032" b="1" dirty="0">
              <a:solidFill>
                <a:srgbClr val="2D4F48"/>
              </a:solidFill>
              <a:latin typeface="Poppins"/>
              <a:ea typeface="Poppins"/>
              <a:cs typeface="Poppins"/>
              <a:sym typeface="Poppins"/>
            </a:endParaRPr>
          </a:p>
        </p:txBody>
      </p:sp>
      <p:sp>
        <p:nvSpPr>
          <p:cNvPr id="200" name="Google Shape;200;p17"/>
          <p:cNvSpPr txBox="1"/>
          <p:nvPr/>
        </p:nvSpPr>
        <p:spPr>
          <a:xfrm>
            <a:off x="3834975" y="2781326"/>
            <a:ext cx="9345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Reporting</a:t>
            </a:r>
            <a:endParaRPr sz="1032" b="1" dirty="0">
              <a:solidFill>
                <a:srgbClr val="2D4F48"/>
              </a:solidFill>
              <a:latin typeface="Poppins"/>
              <a:ea typeface="Poppins"/>
              <a:cs typeface="Poppins"/>
              <a:sym typeface="Poppins"/>
            </a:endParaRPr>
          </a:p>
        </p:txBody>
      </p:sp>
      <p:sp>
        <p:nvSpPr>
          <p:cNvPr id="201" name="Google Shape;201;p17"/>
          <p:cNvSpPr txBox="1"/>
          <p:nvPr/>
        </p:nvSpPr>
        <p:spPr>
          <a:xfrm>
            <a:off x="5828325" y="2781313"/>
            <a:ext cx="10164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Remote Monitoring</a:t>
            </a:r>
            <a:endParaRPr sz="1032" b="1" dirty="0">
              <a:solidFill>
                <a:srgbClr val="2D4F48"/>
              </a:solidFill>
              <a:latin typeface="Poppins"/>
              <a:ea typeface="Poppins"/>
              <a:cs typeface="Poppins"/>
              <a:sym typeface="Poppins"/>
            </a:endParaRPr>
          </a:p>
        </p:txBody>
      </p:sp>
      <p:sp>
        <p:nvSpPr>
          <p:cNvPr id="202" name="Google Shape;202;p17"/>
          <p:cNvSpPr txBox="1"/>
          <p:nvPr/>
        </p:nvSpPr>
        <p:spPr>
          <a:xfrm>
            <a:off x="7782475" y="2785200"/>
            <a:ext cx="1101000" cy="6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32" b="1" dirty="0">
                <a:solidFill>
                  <a:srgbClr val="2D4F48"/>
                </a:solidFill>
                <a:latin typeface="Poppins"/>
                <a:ea typeface="Poppins"/>
                <a:cs typeface="Poppins"/>
                <a:sym typeface="Poppins"/>
              </a:rPr>
              <a:t>System Performance</a:t>
            </a:r>
            <a:endParaRPr sz="1032" b="1" dirty="0">
              <a:solidFill>
                <a:srgbClr val="2D4F48"/>
              </a:solidFill>
              <a:latin typeface="Poppins"/>
              <a:ea typeface="Poppins"/>
              <a:cs typeface="Poppins"/>
              <a:sym typeface="Poppins"/>
            </a:endParaRPr>
          </a:p>
        </p:txBody>
      </p:sp>
      <p:sp>
        <p:nvSpPr>
          <p:cNvPr id="203" name="Google Shape;203;p17"/>
          <p:cNvSpPr txBox="1">
            <a:spLocks noGrp="1"/>
          </p:cNvSpPr>
          <p:nvPr>
            <p:ph type="title" idx="4294967295"/>
          </p:nvPr>
        </p:nvSpPr>
        <p:spPr>
          <a:xfrm>
            <a:off x="1145323" y="178200"/>
            <a:ext cx="45342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Key </a:t>
            </a:r>
            <a:r>
              <a:rPr lang="en" b="1">
                <a:solidFill>
                  <a:srgbClr val="43766C"/>
                </a:solidFill>
                <a:latin typeface="Helvetica Neue"/>
                <a:ea typeface="Helvetica Neue"/>
                <a:cs typeface="Helvetica Neue"/>
                <a:sym typeface="Helvetica Neue"/>
              </a:rPr>
              <a:t>Terms </a:t>
            </a:r>
            <a:endParaRPr sz="2400" b="1">
              <a:solidFill>
                <a:srgbClr val="2D4F48"/>
              </a:solidFill>
              <a:latin typeface="Poppins"/>
              <a:ea typeface="Poppins"/>
              <a:cs typeface="Poppins"/>
              <a:sym typeface="Poppins"/>
            </a:endParaRPr>
          </a:p>
        </p:txBody>
      </p:sp>
      <p:pic>
        <p:nvPicPr>
          <p:cNvPr id="204" name="Google Shape;204;p17"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pic>
        <p:nvPicPr>
          <p:cNvPr id="205" name="Google Shape;205;p17"/>
          <p:cNvPicPr preferRelativeResize="0"/>
          <p:nvPr/>
        </p:nvPicPr>
        <p:blipFill>
          <a:blip r:embed="rId4">
            <a:alphaModFix/>
          </a:blip>
          <a:stretch>
            <a:fillRect/>
          </a:stretch>
        </p:blipFill>
        <p:spPr>
          <a:xfrm>
            <a:off x="3362600" y="1765475"/>
            <a:ext cx="336600" cy="336600"/>
          </a:xfrm>
          <a:prstGeom prst="rect">
            <a:avLst/>
          </a:prstGeom>
          <a:noFill/>
          <a:ln>
            <a:noFill/>
          </a:ln>
        </p:spPr>
      </p:pic>
      <p:pic>
        <p:nvPicPr>
          <p:cNvPr id="206" name="Google Shape;206;p17"/>
          <p:cNvPicPr preferRelativeResize="0"/>
          <p:nvPr/>
        </p:nvPicPr>
        <p:blipFill>
          <a:blip r:embed="rId5">
            <a:alphaModFix/>
          </a:blip>
          <a:stretch>
            <a:fillRect/>
          </a:stretch>
        </p:blipFill>
        <p:spPr>
          <a:xfrm>
            <a:off x="5261925" y="1683309"/>
            <a:ext cx="453907" cy="453900"/>
          </a:xfrm>
          <a:prstGeom prst="rect">
            <a:avLst/>
          </a:prstGeom>
          <a:noFill/>
          <a:ln>
            <a:noFill/>
          </a:ln>
        </p:spPr>
      </p:pic>
      <p:pic>
        <p:nvPicPr>
          <p:cNvPr id="207" name="Google Shape;207;p17"/>
          <p:cNvPicPr preferRelativeResize="0"/>
          <p:nvPr/>
        </p:nvPicPr>
        <p:blipFill>
          <a:blip r:embed="rId6">
            <a:alphaModFix/>
          </a:blip>
          <a:stretch>
            <a:fillRect/>
          </a:stretch>
        </p:blipFill>
        <p:spPr>
          <a:xfrm>
            <a:off x="7278550" y="1720902"/>
            <a:ext cx="336600" cy="336595"/>
          </a:xfrm>
          <a:prstGeom prst="rect">
            <a:avLst/>
          </a:prstGeom>
          <a:noFill/>
          <a:ln>
            <a:noFill/>
          </a:ln>
        </p:spPr>
      </p:pic>
      <p:pic>
        <p:nvPicPr>
          <p:cNvPr id="208" name="Google Shape;208;p17"/>
          <p:cNvPicPr preferRelativeResize="0"/>
          <p:nvPr/>
        </p:nvPicPr>
        <p:blipFill>
          <a:blip r:embed="rId7">
            <a:alphaModFix/>
          </a:blip>
          <a:stretch>
            <a:fillRect/>
          </a:stretch>
        </p:blipFill>
        <p:spPr>
          <a:xfrm>
            <a:off x="1355576" y="2905086"/>
            <a:ext cx="434700" cy="434700"/>
          </a:xfrm>
          <a:prstGeom prst="rect">
            <a:avLst/>
          </a:prstGeom>
          <a:noFill/>
          <a:ln>
            <a:noFill/>
          </a:ln>
        </p:spPr>
      </p:pic>
      <p:pic>
        <p:nvPicPr>
          <p:cNvPr id="209" name="Google Shape;209;p17"/>
          <p:cNvPicPr preferRelativeResize="0"/>
          <p:nvPr/>
        </p:nvPicPr>
        <p:blipFill>
          <a:blip r:embed="rId8">
            <a:alphaModFix/>
          </a:blip>
          <a:stretch>
            <a:fillRect/>
          </a:stretch>
        </p:blipFill>
        <p:spPr>
          <a:xfrm>
            <a:off x="3349638" y="2939912"/>
            <a:ext cx="372774" cy="372774"/>
          </a:xfrm>
          <a:prstGeom prst="rect">
            <a:avLst/>
          </a:prstGeom>
          <a:noFill/>
          <a:ln>
            <a:noFill/>
          </a:ln>
        </p:spPr>
      </p:pic>
      <p:pic>
        <p:nvPicPr>
          <p:cNvPr id="210" name="Google Shape;210;p17"/>
          <p:cNvPicPr preferRelativeResize="0"/>
          <p:nvPr/>
        </p:nvPicPr>
        <p:blipFill>
          <a:blip r:embed="rId9">
            <a:alphaModFix/>
          </a:blip>
          <a:stretch>
            <a:fillRect/>
          </a:stretch>
        </p:blipFill>
        <p:spPr>
          <a:xfrm>
            <a:off x="5308625" y="2936050"/>
            <a:ext cx="372750" cy="372750"/>
          </a:xfrm>
          <a:prstGeom prst="rect">
            <a:avLst/>
          </a:prstGeom>
          <a:noFill/>
          <a:ln>
            <a:noFill/>
          </a:ln>
        </p:spPr>
      </p:pic>
      <p:pic>
        <p:nvPicPr>
          <p:cNvPr id="211" name="Google Shape;211;p17"/>
          <p:cNvPicPr preferRelativeResize="0"/>
          <p:nvPr/>
        </p:nvPicPr>
        <p:blipFill>
          <a:blip r:embed="rId10">
            <a:alphaModFix/>
          </a:blip>
          <a:stretch>
            <a:fillRect/>
          </a:stretch>
        </p:blipFill>
        <p:spPr>
          <a:xfrm>
            <a:off x="7267600" y="2954125"/>
            <a:ext cx="336600" cy="336600"/>
          </a:xfrm>
          <a:prstGeom prst="rect">
            <a:avLst/>
          </a:prstGeom>
          <a:noFill/>
          <a:ln>
            <a:noFill/>
          </a:ln>
        </p:spPr>
      </p:pic>
      <p:pic>
        <p:nvPicPr>
          <p:cNvPr id="213" name="Google Shape;213;p17"/>
          <p:cNvPicPr preferRelativeResize="0"/>
          <p:nvPr/>
        </p:nvPicPr>
        <p:blipFill>
          <a:blip r:embed="rId11">
            <a:alphaModFix amt="12000"/>
          </a:blip>
          <a:stretch>
            <a:fillRect/>
          </a:stretch>
        </p:blipFill>
        <p:spPr>
          <a:xfrm>
            <a:off x="8159750" y="4257075"/>
            <a:ext cx="682075" cy="682075"/>
          </a:xfrm>
          <a:prstGeom prst="rect">
            <a:avLst/>
          </a:prstGeom>
          <a:noFill/>
          <a:ln>
            <a:noFill/>
          </a:ln>
        </p:spPr>
      </p:pic>
      <p:pic>
        <p:nvPicPr>
          <p:cNvPr id="214" name="Google Shape;214;p17"/>
          <p:cNvPicPr preferRelativeResize="0"/>
          <p:nvPr/>
        </p:nvPicPr>
        <p:blipFill>
          <a:blip r:embed="rId11">
            <a:alphaModFix amt="12000"/>
          </a:blip>
          <a:stretch>
            <a:fillRect/>
          </a:stretch>
        </p:blipFill>
        <p:spPr>
          <a:xfrm rot="10800000">
            <a:off x="396875" y="4257075"/>
            <a:ext cx="682075" cy="682075"/>
          </a:xfrm>
          <a:prstGeom prst="rect">
            <a:avLst/>
          </a:prstGeom>
          <a:noFill/>
          <a:ln>
            <a:noFill/>
          </a:ln>
        </p:spPr>
      </p:pic>
      <p:sp>
        <p:nvSpPr>
          <p:cNvPr id="2" name="Google Shape;72;p14">
            <a:extLst>
              <a:ext uri="{FF2B5EF4-FFF2-40B4-BE49-F238E27FC236}">
                <a16:creationId xmlns:a16="http://schemas.microsoft.com/office/drawing/2014/main" id="{0390ED38-202E-D4FA-3E02-68AF20B82D51}"/>
              </a:ext>
            </a:extLst>
          </p:cNvPr>
          <p:cNvSpPr/>
          <p:nvPr/>
        </p:nvSpPr>
        <p:spPr>
          <a:xfrm>
            <a:off x="0" y="4979720"/>
            <a:ext cx="9144000" cy="163779"/>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body" idx="4294967295"/>
          </p:nvPr>
        </p:nvSpPr>
        <p:spPr>
          <a:xfrm>
            <a:off x="978300" y="3223625"/>
            <a:ext cx="5440200" cy="46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dk1"/>
                </a:solidFill>
                <a:latin typeface="Poppins"/>
                <a:ea typeface="Poppins"/>
                <a:cs typeface="Poppins"/>
                <a:sym typeface="Poppins"/>
              </a:rPr>
              <a:t>Sunlight falls on solar panels</a:t>
            </a:r>
            <a:endParaRPr sz="1400">
              <a:solidFill>
                <a:schemeClr val="dk1"/>
              </a:solidFill>
              <a:latin typeface="Poppins"/>
              <a:ea typeface="Poppins"/>
              <a:cs typeface="Poppins"/>
              <a:sym typeface="Poppins"/>
            </a:endParaRPr>
          </a:p>
        </p:txBody>
      </p:sp>
      <p:sp>
        <p:nvSpPr>
          <p:cNvPr id="220" name="Google Shape;220;p18"/>
          <p:cNvSpPr/>
          <p:nvPr/>
        </p:nvSpPr>
        <p:spPr>
          <a:xfrm>
            <a:off x="0" y="5002925"/>
            <a:ext cx="9144000" cy="106536"/>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8"/>
          <p:cNvSpPr/>
          <p:nvPr/>
        </p:nvSpPr>
        <p:spPr>
          <a:xfrm>
            <a:off x="1222725" y="1805842"/>
            <a:ext cx="1015800" cy="597600"/>
          </a:xfrm>
          <a:prstGeom prst="roundRect">
            <a:avLst>
              <a:gd name="adj" fmla="val 16667"/>
            </a:avLst>
          </a:prstGeom>
          <a:solidFill>
            <a:srgbClr val="9DB8B3"/>
          </a:solid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None/>
            </a:pPr>
            <a:r>
              <a:rPr lang="en" sz="1217">
                <a:solidFill>
                  <a:schemeClr val="lt1"/>
                </a:solidFill>
              </a:rPr>
              <a:t>Structure</a:t>
            </a:r>
            <a:endParaRPr sz="1420"/>
          </a:p>
        </p:txBody>
      </p:sp>
      <p:cxnSp>
        <p:nvCxnSpPr>
          <p:cNvPr id="222" name="Google Shape;222;p18"/>
          <p:cNvCxnSpPr/>
          <p:nvPr/>
        </p:nvCxnSpPr>
        <p:spPr>
          <a:xfrm>
            <a:off x="2238208" y="2071356"/>
            <a:ext cx="387300" cy="0"/>
          </a:xfrm>
          <a:prstGeom prst="straightConnector1">
            <a:avLst/>
          </a:prstGeom>
          <a:noFill/>
          <a:ln w="25750" cap="flat" cmpd="sng">
            <a:solidFill>
              <a:srgbClr val="2D4F48"/>
            </a:solidFill>
            <a:prstDash val="solid"/>
            <a:round/>
            <a:headEnd type="none" w="sm" len="sm"/>
            <a:tailEnd type="triangle" w="med" len="med"/>
          </a:ln>
          <a:effectLst>
            <a:outerShdw blurRad="40559" dist="20279" dir="5400000" rotWithShape="0">
              <a:srgbClr val="000000">
                <a:alpha val="38040"/>
              </a:srgbClr>
            </a:outerShdw>
          </a:effectLst>
        </p:spPr>
      </p:cxnSp>
      <p:sp>
        <p:nvSpPr>
          <p:cNvPr id="223" name="Google Shape;223;p18"/>
          <p:cNvSpPr/>
          <p:nvPr/>
        </p:nvSpPr>
        <p:spPr>
          <a:xfrm>
            <a:off x="2622903" y="1823165"/>
            <a:ext cx="1114500" cy="597600"/>
          </a:xfrm>
          <a:prstGeom prst="roundRect">
            <a:avLst>
              <a:gd name="adj" fmla="val 16667"/>
            </a:avLst>
          </a:prstGeom>
          <a:solidFill>
            <a:srgbClr val="9DB8B3"/>
          </a:solid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None/>
            </a:pPr>
            <a:r>
              <a:rPr lang="en" sz="1217">
                <a:solidFill>
                  <a:schemeClr val="lt1"/>
                </a:solidFill>
              </a:rPr>
              <a:t>Panel</a:t>
            </a:r>
            <a:endParaRPr sz="1420"/>
          </a:p>
        </p:txBody>
      </p:sp>
      <p:sp>
        <p:nvSpPr>
          <p:cNvPr id="224" name="Google Shape;224;p18"/>
          <p:cNvSpPr/>
          <p:nvPr/>
        </p:nvSpPr>
        <p:spPr>
          <a:xfrm>
            <a:off x="4100365" y="1799675"/>
            <a:ext cx="1015800" cy="597600"/>
          </a:xfrm>
          <a:prstGeom prst="roundRect">
            <a:avLst>
              <a:gd name="adj" fmla="val 16667"/>
            </a:avLst>
          </a:prstGeom>
          <a:solidFill>
            <a:srgbClr val="9DB8B3"/>
          </a:solid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None/>
            </a:pPr>
            <a:r>
              <a:rPr lang="en" sz="1217">
                <a:solidFill>
                  <a:schemeClr val="lt1"/>
                </a:solidFill>
              </a:rPr>
              <a:t>Wiring</a:t>
            </a:r>
            <a:endParaRPr sz="1420"/>
          </a:p>
        </p:txBody>
      </p:sp>
      <p:sp>
        <p:nvSpPr>
          <p:cNvPr id="225" name="Google Shape;225;p18"/>
          <p:cNvSpPr/>
          <p:nvPr/>
        </p:nvSpPr>
        <p:spPr>
          <a:xfrm>
            <a:off x="5502921" y="1817842"/>
            <a:ext cx="1015800" cy="597600"/>
          </a:xfrm>
          <a:prstGeom prst="roundRect">
            <a:avLst>
              <a:gd name="adj" fmla="val 16667"/>
            </a:avLst>
          </a:prstGeom>
          <a:solidFill>
            <a:srgbClr val="9DB8B3"/>
          </a:solid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None/>
            </a:pPr>
            <a:r>
              <a:rPr lang="en" sz="1420">
                <a:solidFill>
                  <a:schemeClr val="lt1"/>
                </a:solidFill>
              </a:rPr>
              <a:t>Inverter</a:t>
            </a:r>
            <a:endParaRPr sz="1420"/>
          </a:p>
        </p:txBody>
      </p:sp>
      <p:sp>
        <p:nvSpPr>
          <p:cNvPr id="226" name="Google Shape;226;p18"/>
          <p:cNvSpPr/>
          <p:nvPr/>
        </p:nvSpPr>
        <p:spPr>
          <a:xfrm>
            <a:off x="6905476" y="1812785"/>
            <a:ext cx="1015800" cy="597600"/>
          </a:xfrm>
          <a:prstGeom prst="roundRect">
            <a:avLst>
              <a:gd name="adj" fmla="val 16667"/>
            </a:avLst>
          </a:prstGeom>
          <a:solidFill>
            <a:srgbClr val="9DB8B3"/>
          </a:solid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None/>
            </a:pPr>
            <a:r>
              <a:rPr lang="en" sz="1217">
                <a:solidFill>
                  <a:schemeClr val="lt1"/>
                </a:solidFill>
              </a:rPr>
              <a:t>Testing</a:t>
            </a:r>
            <a:endParaRPr sz="1420"/>
          </a:p>
        </p:txBody>
      </p:sp>
      <p:cxnSp>
        <p:nvCxnSpPr>
          <p:cNvPr id="227" name="Google Shape;227;p18"/>
          <p:cNvCxnSpPr/>
          <p:nvPr/>
        </p:nvCxnSpPr>
        <p:spPr>
          <a:xfrm>
            <a:off x="3713293" y="2104751"/>
            <a:ext cx="387300" cy="0"/>
          </a:xfrm>
          <a:prstGeom prst="straightConnector1">
            <a:avLst/>
          </a:prstGeom>
          <a:noFill/>
          <a:ln w="25750" cap="flat" cmpd="sng">
            <a:solidFill>
              <a:srgbClr val="2D4F48"/>
            </a:solidFill>
            <a:prstDash val="solid"/>
            <a:round/>
            <a:headEnd type="none" w="sm" len="sm"/>
            <a:tailEnd type="triangle" w="med" len="med"/>
          </a:ln>
          <a:effectLst>
            <a:outerShdw blurRad="40559" dist="20279" dir="5400000" rotWithShape="0">
              <a:srgbClr val="000000">
                <a:alpha val="38040"/>
              </a:srgbClr>
            </a:outerShdw>
          </a:effectLst>
        </p:spPr>
      </p:cxnSp>
      <p:cxnSp>
        <p:nvCxnSpPr>
          <p:cNvPr id="228" name="Google Shape;228;p18"/>
          <p:cNvCxnSpPr/>
          <p:nvPr/>
        </p:nvCxnSpPr>
        <p:spPr>
          <a:xfrm>
            <a:off x="5115849" y="2098584"/>
            <a:ext cx="387300" cy="0"/>
          </a:xfrm>
          <a:prstGeom prst="straightConnector1">
            <a:avLst/>
          </a:prstGeom>
          <a:noFill/>
          <a:ln w="25750" cap="flat" cmpd="sng">
            <a:solidFill>
              <a:srgbClr val="2D4F48"/>
            </a:solidFill>
            <a:prstDash val="solid"/>
            <a:round/>
            <a:headEnd type="none" w="sm" len="sm"/>
            <a:tailEnd type="triangle" w="med" len="med"/>
          </a:ln>
          <a:effectLst>
            <a:outerShdw blurRad="40559" dist="20279" dir="5400000" rotWithShape="0">
              <a:srgbClr val="000000">
                <a:alpha val="38040"/>
              </a:srgbClr>
            </a:outerShdw>
          </a:effectLst>
        </p:spPr>
      </p:cxnSp>
      <p:cxnSp>
        <p:nvCxnSpPr>
          <p:cNvPr id="229" name="Google Shape;229;p18"/>
          <p:cNvCxnSpPr/>
          <p:nvPr/>
        </p:nvCxnSpPr>
        <p:spPr>
          <a:xfrm>
            <a:off x="6518404" y="2114912"/>
            <a:ext cx="387300" cy="0"/>
          </a:xfrm>
          <a:prstGeom prst="straightConnector1">
            <a:avLst/>
          </a:prstGeom>
          <a:noFill/>
          <a:ln w="25750" cap="flat" cmpd="sng">
            <a:solidFill>
              <a:srgbClr val="2D4F48"/>
            </a:solidFill>
            <a:prstDash val="solid"/>
            <a:round/>
            <a:headEnd type="none" w="sm" len="sm"/>
            <a:tailEnd type="triangle" w="med" len="med"/>
          </a:ln>
          <a:effectLst>
            <a:outerShdw blurRad="40559" dist="20279" dir="5400000" rotWithShape="0">
              <a:srgbClr val="000000">
                <a:alpha val="38040"/>
              </a:srgbClr>
            </a:outerShdw>
          </a:effectLst>
        </p:spPr>
      </p:cxnSp>
      <p:sp>
        <p:nvSpPr>
          <p:cNvPr id="230" name="Google Shape;230;p18"/>
          <p:cNvSpPr/>
          <p:nvPr/>
        </p:nvSpPr>
        <p:spPr>
          <a:xfrm>
            <a:off x="514625" y="3303975"/>
            <a:ext cx="309600" cy="309600"/>
          </a:xfrm>
          <a:prstGeom prst="ellipse">
            <a:avLst/>
          </a:prstGeom>
          <a:solidFill>
            <a:srgbClr val="C0E3DC"/>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grpSp>
        <p:nvGrpSpPr>
          <p:cNvPr id="231" name="Google Shape;231;p18"/>
          <p:cNvGrpSpPr/>
          <p:nvPr/>
        </p:nvGrpSpPr>
        <p:grpSpPr>
          <a:xfrm>
            <a:off x="541464" y="3330797"/>
            <a:ext cx="255865" cy="255865"/>
            <a:chOff x="1382732" y="2085555"/>
            <a:chExt cx="516900" cy="516900"/>
          </a:xfrm>
        </p:grpSpPr>
        <p:sp>
          <p:nvSpPr>
            <p:cNvPr id="232" name="Google Shape;232;p18"/>
            <p:cNvSpPr/>
            <p:nvPr/>
          </p:nvSpPr>
          <p:spPr>
            <a:xfrm>
              <a:off x="1382732" y="2085555"/>
              <a:ext cx="516900" cy="516900"/>
            </a:xfrm>
            <a:prstGeom prst="ellipse">
              <a:avLst/>
            </a:prstGeom>
            <a:solidFill>
              <a:srgbClr val="FFFFFF"/>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sp>
          <p:nvSpPr>
            <p:cNvPr id="233" name="Google Shape;233;p18"/>
            <p:cNvSpPr/>
            <p:nvPr/>
          </p:nvSpPr>
          <p:spPr>
            <a:xfrm>
              <a:off x="1427593" y="2131151"/>
              <a:ext cx="427200" cy="427200"/>
            </a:xfrm>
            <a:prstGeom prst="ellipse">
              <a:avLst/>
            </a:prstGeom>
            <a:solidFill>
              <a:srgbClr val="C0E3DC"/>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grpSp>
      <p:sp>
        <p:nvSpPr>
          <p:cNvPr id="234" name="Google Shape;234;p18"/>
          <p:cNvSpPr/>
          <p:nvPr/>
        </p:nvSpPr>
        <p:spPr>
          <a:xfrm>
            <a:off x="541475" y="3959072"/>
            <a:ext cx="309600" cy="309600"/>
          </a:xfrm>
          <a:prstGeom prst="ellipse">
            <a:avLst/>
          </a:prstGeom>
          <a:solidFill>
            <a:srgbClr val="C0E3DC"/>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grpSp>
        <p:nvGrpSpPr>
          <p:cNvPr id="235" name="Google Shape;235;p18"/>
          <p:cNvGrpSpPr/>
          <p:nvPr/>
        </p:nvGrpSpPr>
        <p:grpSpPr>
          <a:xfrm>
            <a:off x="568314" y="3985895"/>
            <a:ext cx="255865" cy="255865"/>
            <a:chOff x="1382732" y="2085555"/>
            <a:chExt cx="516900" cy="516900"/>
          </a:xfrm>
        </p:grpSpPr>
        <p:sp>
          <p:nvSpPr>
            <p:cNvPr id="236" name="Google Shape;236;p18"/>
            <p:cNvSpPr/>
            <p:nvPr/>
          </p:nvSpPr>
          <p:spPr>
            <a:xfrm>
              <a:off x="1382732" y="2085555"/>
              <a:ext cx="516900" cy="516900"/>
            </a:xfrm>
            <a:prstGeom prst="ellipse">
              <a:avLst/>
            </a:prstGeom>
            <a:solidFill>
              <a:srgbClr val="FFFFFF"/>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sp>
          <p:nvSpPr>
            <p:cNvPr id="237" name="Google Shape;237;p18"/>
            <p:cNvSpPr/>
            <p:nvPr/>
          </p:nvSpPr>
          <p:spPr>
            <a:xfrm>
              <a:off x="1427593" y="2131151"/>
              <a:ext cx="427200" cy="427200"/>
            </a:xfrm>
            <a:prstGeom prst="ellipse">
              <a:avLst/>
            </a:prstGeom>
            <a:solidFill>
              <a:srgbClr val="C0E3DC"/>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grpSp>
      <p:sp>
        <p:nvSpPr>
          <p:cNvPr id="238" name="Google Shape;238;p18"/>
          <p:cNvSpPr/>
          <p:nvPr/>
        </p:nvSpPr>
        <p:spPr>
          <a:xfrm>
            <a:off x="4794825" y="3327513"/>
            <a:ext cx="309600" cy="309600"/>
          </a:xfrm>
          <a:prstGeom prst="ellipse">
            <a:avLst/>
          </a:prstGeom>
          <a:solidFill>
            <a:srgbClr val="C0E3DC"/>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grpSp>
        <p:nvGrpSpPr>
          <p:cNvPr id="239" name="Google Shape;239;p18"/>
          <p:cNvGrpSpPr/>
          <p:nvPr/>
        </p:nvGrpSpPr>
        <p:grpSpPr>
          <a:xfrm>
            <a:off x="4821664" y="3354336"/>
            <a:ext cx="255865" cy="255865"/>
            <a:chOff x="1382732" y="2085555"/>
            <a:chExt cx="516900" cy="516900"/>
          </a:xfrm>
        </p:grpSpPr>
        <p:sp>
          <p:nvSpPr>
            <p:cNvPr id="240" name="Google Shape;240;p18"/>
            <p:cNvSpPr/>
            <p:nvPr/>
          </p:nvSpPr>
          <p:spPr>
            <a:xfrm>
              <a:off x="1382732" y="2085555"/>
              <a:ext cx="516900" cy="516900"/>
            </a:xfrm>
            <a:prstGeom prst="ellipse">
              <a:avLst/>
            </a:prstGeom>
            <a:solidFill>
              <a:srgbClr val="FFFFFF"/>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sp>
          <p:nvSpPr>
            <p:cNvPr id="241" name="Google Shape;241;p18"/>
            <p:cNvSpPr/>
            <p:nvPr/>
          </p:nvSpPr>
          <p:spPr>
            <a:xfrm>
              <a:off x="1427593" y="2131151"/>
              <a:ext cx="427200" cy="427200"/>
            </a:xfrm>
            <a:prstGeom prst="ellipse">
              <a:avLst/>
            </a:prstGeom>
            <a:solidFill>
              <a:srgbClr val="C0E3DC"/>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grpSp>
      <p:sp>
        <p:nvSpPr>
          <p:cNvPr id="242" name="Google Shape;242;p18"/>
          <p:cNvSpPr txBox="1"/>
          <p:nvPr/>
        </p:nvSpPr>
        <p:spPr>
          <a:xfrm>
            <a:off x="5200629" y="3240945"/>
            <a:ext cx="381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Poppins"/>
                <a:ea typeface="Poppins"/>
                <a:cs typeface="Poppins"/>
                <a:sym typeface="Poppins"/>
              </a:rPr>
              <a:t>Panels generate DC electricity</a:t>
            </a:r>
            <a:endParaRPr>
              <a:latin typeface="Poppins"/>
              <a:ea typeface="Poppins"/>
              <a:cs typeface="Poppins"/>
              <a:sym typeface="Poppins"/>
            </a:endParaRPr>
          </a:p>
        </p:txBody>
      </p:sp>
      <p:sp>
        <p:nvSpPr>
          <p:cNvPr id="243" name="Google Shape;243;p18"/>
          <p:cNvSpPr txBox="1"/>
          <p:nvPr/>
        </p:nvSpPr>
        <p:spPr>
          <a:xfrm>
            <a:off x="942350" y="3883013"/>
            <a:ext cx="40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Poppins"/>
                <a:ea typeface="Poppins"/>
                <a:cs typeface="Poppins"/>
                <a:sym typeface="Poppins"/>
              </a:rPr>
              <a:t>Inverter converts DC to AC</a:t>
            </a:r>
            <a:endParaRPr>
              <a:latin typeface="Poppins"/>
              <a:ea typeface="Poppins"/>
              <a:cs typeface="Poppins"/>
              <a:sym typeface="Poppins"/>
            </a:endParaRPr>
          </a:p>
        </p:txBody>
      </p:sp>
      <p:sp>
        <p:nvSpPr>
          <p:cNvPr id="244" name="Google Shape;244;p18"/>
          <p:cNvSpPr/>
          <p:nvPr/>
        </p:nvSpPr>
        <p:spPr>
          <a:xfrm>
            <a:off x="4794825" y="3934772"/>
            <a:ext cx="309600" cy="309600"/>
          </a:xfrm>
          <a:prstGeom prst="ellipse">
            <a:avLst/>
          </a:prstGeom>
          <a:solidFill>
            <a:srgbClr val="C0E3DC"/>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grpSp>
        <p:nvGrpSpPr>
          <p:cNvPr id="245" name="Google Shape;245;p18"/>
          <p:cNvGrpSpPr/>
          <p:nvPr/>
        </p:nvGrpSpPr>
        <p:grpSpPr>
          <a:xfrm>
            <a:off x="4821664" y="3961595"/>
            <a:ext cx="255865" cy="255865"/>
            <a:chOff x="1382732" y="2085555"/>
            <a:chExt cx="516900" cy="516900"/>
          </a:xfrm>
        </p:grpSpPr>
        <p:sp>
          <p:nvSpPr>
            <p:cNvPr id="246" name="Google Shape;246;p18"/>
            <p:cNvSpPr/>
            <p:nvPr/>
          </p:nvSpPr>
          <p:spPr>
            <a:xfrm>
              <a:off x="1382732" y="2085555"/>
              <a:ext cx="516900" cy="516900"/>
            </a:xfrm>
            <a:prstGeom prst="ellipse">
              <a:avLst/>
            </a:prstGeom>
            <a:solidFill>
              <a:srgbClr val="FFFFFF"/>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sp>
          <p:nvSpPr>
            <p:cNvPr id="247" name="Google Shape;247;p18"/>
            <p:cNvSpPr/>
            <p:nvPr/>
          </p:nvSpPr>
          <p:spPr>
            <a:xfrm>
              <a:off x="1427593" y="2131151"/>
              <a:ext cx="427200" cy="427200"/>
            </a:xfrm>
            <a:prstGeom prst="ellipse">
              <a:avLst/>
            </a:prstGeom>
            <a:solidFill>
              <a:srgbClr val="C0E3DC"/>
            </a:solidFill>
            <a:ln>
              <a:noFill/>
            </a:ln>
          </p:spPr>
          <p:txBody>
            <a:bodyPr spcFirstLastPara="1" wrap="square" lIns="45275" tIns="45275" rIns="45275" bIns="45275" anchor="ctr" anchorCtr="0">
              <a:noAutofit/>
            </a:bodyPr>
            <a:lstStyle/>
            <a:p>
              <a:pPr marL="0" marR="0" lvl="0" indent="0" algn="ctr" rtl="0">
                <a:lnSpc>
                  <a:spcPct val="100000"/>
                </a:lnSpc>
                <a:spcBef>
                  <a:spcPts val="0"/>
                </a:spcBef>
                <a:spcAft>
                  <a:spcPts val="0"/>
                </a:spcAft>
                <a:buClr>
                  <a:srgbClr val="000000"/>
                </a:buClr>
                <a:buSzPts val="693"/>
                <a:buFont typeface="Arial"/>
                <a:buNone/>
              </a:pPr>
              <a:endParaRPr sz="693" i="0" u="none" strike="noStrike" cap="none">
                <a:solidFill>
                  <a:srgbClr val="000000"/>
                </a:solidFill>
                <a:latin typeface="Poppins"/>
                <a:ea typeface="Poppins"/>
                <a:cs typeface="Poppins"/>
                <a:sym typeface="Poppins"/>
              </a:endParaRPr>
            </a:p>
          </p:txBody>
        </p:sp>
      </p:grpSp>
      <p:sp>
        <p:nvSpPr>
          <p:cNvPr id="248" name="Google Shape;248;p18"/>
          <p:cNvSpPr txBox="1"/>
          <p:nvPr/>
        </p:nvSpPr>
        <p:spPr>
          <a:xfrm>
            <a:off x="5195700" y="3858713"/>
            <a:ext cx="40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Poppins"/>
                <a:ea typeface="Poppins"/>
                <a:cs typeface="Poppins"/>
                <a:sym typeface="Poppins"/>
              </a:rPr>
              <a:t>AC power runs appliances</a:t>
            </a:r>
            <a:endParaRPr>
              <a:latin typeface="Poppins"/>
              <a:ea typeface="Poppins"/>
              <a:cs typeface="Poppins"/>
              <a:sym typeface="Poppins"/>
            </a:endParaRPr>
          </a:p>
        </p:txBody>
      </p:sp>
      <p:sp>
        <p:nvSpPr>
          <p:cNvPr id="249" name="Google Shape;249;p18"/>
          <p:cNvSpPr txBox="1">
            <a:spLocks noGrp="1"/>
          </p:cNvSpPr>
          <p:nvPr>
            <p:ph type="title" idx="4294967295"/>
          </p:nvPr>
        </p:nvSpPr>
        <p:spPr>
          <a:xfrm>
            <a:off x="1145326" y="178200"/>
            <a:ext cx="6554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Installation </a:t>
            </a:r>
            <a:r>
              <a:rPr lang="en" b="1">
                <a:solidFill>
                  <a:srgbClr val="2D4F48"/>
                </a:solidFill>
                <a:latin typeface="Helvetica Neue"/>
                <a:ea typeface="Helvetica Neue"/>
                <a:cs typeface="Helvetica Neue"/>
                <a:sym typeface="Helvetica Neue"/>
              </a:rPr>
              <a:t>Process Overview</a:t>
            </a:r>
            <a:endParaRPr b="1">
              <a:solidFill>
                <a:srgbClr val="2D4F48"/>
              </a:solidFill>
              <a:latin typeface="Helvetica Neue"/>
              <a:ea typeface="Helvetica Neue"/>
              <a:cs typeface="Helvetica Neue"/>
              <a:sym typeface="Helvetica Neue"/>
            </a:endParaRPr>
          </a:p>
          <a:p>
            <a:pPr marL="0" lvl="0" indent="0" algn="l" rtl="0">
              <a:spcBef>
                <a:spcPts val="0"/>
              </a:spcBef>
              <a:spcAft>
                <a:spcPts val="0"/>
              </a:spcAft>
              <a:buClr>
                <a:schemeClr val="dk1"/>
              </a:buClr>
              <a:buSzPts val="5200"/>
              <a:buFont typeface="Arial"/>
              <a:buNone/>
            </a:pPr>
            <a:endParaRPr>
              <a:solidFill>
                <a:srgbClr val="2D4F48"/>
              </a:solidFill>
              <a:latin typeface="Helvetica Neue"/>
              <a:ea typeface="Helvetica Neue"/>
              <a:cs typeface="Helvetica Neue"/>
              <a:sym typeface="Helvetica Neue"/>
            </a:endParaRPr>
          </a:p>
          <a:p>
            <a:pPr marL="0" lvl="0" indent="0" algn="l" rtl="0">
              <a:spcBef>
                <a:spcPts val="0"/>
              </a:spcBef>
              <a:spcAft>
                <a:spcPts val="0"/>
              </a:spcAft>
              <a:buClr>
                <a:schemeClr val="dk1"/>
              </a:buClr>
              <a:buSzPts val="5200"/>
              <a:buFont typeface="Arial"/>
              <a:buNone/>
            </a:pPr>
            <a:endParaRPr>
              <a:solidFill>
                <a:srgbClr val="2D4F48"/>
              </a:solidFill>
              <a:latin typeface="Helvetica Neue"/>
              <a:ea typeface="Helvetica Neue"/>
              <a:cs typeface="Helvetica Neue"/>
              <a:sym typeface="Helvetica Neue"/>
            </a:endParaRPr>
          </a:p>
          <a:p>
            <a:pPr marL="0" lvl="0" indent="0" algn="l" rtl="0">
              <a:spcBef>
                <a:spcPts val="0"/>
              </a:spcBef>
              <a:spcAft>
                <a:spcPts val="0"/>
              </a:spcAft>
              <a:buClr>
                <a:schemeClr val="dk1"/>
              </a:buClr>
              <a:buSzPts val="5200"/>
              <a:buFont typeface="Arial"/>
              <a:buNone/>
            </a:pPr>
            <a:endParaRPr>
              <a:solidFill>
                <a:srgbClr val="2D4F48"/>
              </a:solidFill>
              <a:latin typeface="Helvetica Neue"/>
              <a:ea typeface="Helvetica Neue"/>
              <a:cs typeface="Helvetica Neue"/>
              <a:sym typeface="Helvetica Neue"/>
            </a:endParaRPr>
          </a:p>
        </p:txBody>
      </p:sp>
      <p:pic>
        <p:nvPicPr>
          <p:cNvPr id="250" name="Google Shape;250;p18" title="Onskills logo new.png"/>
          <p:cNvPicPr preferRelativeResize="0"/>
          <p:nvPr/>
        </p:nvPicPr>
        <p:blipFill rotWithShape="1">
          <a:blip r:embed="rId3">
            <a:alphaModFix/>
          </a:blip>
          <a:srcRect/>
          <a:stretch/>
        </p:blipFill>
        <p:spPr>
          <a:xfrm>
            <a:off x="266676" y="162835"/>
            <a:ext cx="682074" cy="682074"/>
          </a:xfrm>
          <a:prstGeom prst="rect">
            <a:avLst/>
          </a:prstGeom>
          <a:noFill/>
          <a:ln>
            <a:noFill/>
          </a:ln>
        </p:spPr>
      </p:pic>
      <p:sp>
        <p:nvSpPr>
          <p:cNvPr id="2" name="Rectangle 1">
            <a:extLst>
              <a:ext uri="{FF2B5EF4-FFF2-40B4-BE49-F238E27FC236}">
                <a16:creationId xmlns:a16="http://schemas.microsoft.com/office/drawing/2014/main" id="{886F0E02-85B9-CBF1-136B-2A0480F899A6}"/>
              </a:ext>
            </a:extLst>
          </p:cNvPr>
          <p:cNvSpPr/>
          <p:nvPr/>
        </p:nvSpPr>
        <p:spPr>
          <a:xfrm>
            <a:off x="7699426" y="178200"/>
            <a:ext cx="1015800" cy="4002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Video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p:nvPr/>
        </p:nvSpPr>
        <p:spPr>
          <a:xfrm>
            <a:off x="16518550" y="976700"/>
            <a:ext cx="1082400" cy="1082700"/>
          </a:xfrm>
          <a:prstGeom prst="ellipse">
            <a:avLst/>
          </a:prstGeom>
          <a:solidFill>
            <a:srgbClr val="DDE6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257" name="Google Shape;257;p19"/>
          <p:cNvSpPr txBox="1"/>
          <p:nvPr/>
        </p:nvSpPr>
        <p:spPr>
          <a:xfrm>
            <a:off x="4509775" y="295653"/>
            <a:ext cx="880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19"/>
          <p:cNvSpPr txBox="1"/>
          <p:nvPr/>
        </p:nvSpPr>
        <p:spPr>
          <a:xfrm>
            <a:off x="880022" y="3983200"/>
            <a:ext cx="397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Check rooftop space, strength, and sunlight exposure</a:t>
            </a:r>
            <a:endParaRPr b="1">
              <a:solidFill>
                <a:srgbClr val="2D4F48"/>
              </a:solidFill>
              <a:latin typeface="Poppins"/>
              <a:ea typeface="Poppins"/>
              <a:cs typeface="Poppins"/>
              <a:sym typeface="Poppins"/>
            </a:endParaRPr>
          </a:p>
        </p:txBody>
      </p:sp>
      <p:sp>
        <p:nvSpPr>
          <p:cNvPr id="259" name="Google Shape;259;p19"/>
          <p:cNvSpPr/>
          <p:nvPr/>
        </p:nvSpPr>
        <p:spPr>
          <a:xfrm>
            <a:off x="520443" y="4020274"/>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260" name="Google Shape;260;p19"/>
          <p:cNvGrpSpPr/>
          <p:nvPr/>
        </p:nvGrpSpPr>
        <p:grpSpPr>
          <a:xfrm>
            <a:off x="552405" y="4052211"/>
            <a:ext cx="304661" cy="304661"/>
            <a:chOff x="1382732" y="2085555"/>
            <a:chExt cx="516900" cy="516900"/>
          </a:xfrm>
        </p:grpSpPr>
        <p:sp>
          <p:nvSpPr>
            <p:cNvPr id="261" name="Google Shape;261;p19"/>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262" name="Google Shape;262;p19"/>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263" name="Google Shape;263;p19"/>
          <p:cNvSpPr/>
          <p:nvPr/>
        </p:nvSpPr>
        <p:spPr>
          <a:xfrm>
            <a:off x="4938672" y="4026525"/>
            <a:ext cx="368700" cy="3687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nvGrpSpPr>
          <p:cNvPr id="264" name="Google Shape;264;p19"/>
          <p:cNvGrpSpPr/>
          <p:nvPr/>
        </p:nvGrpSpPr>
        <p:grpSpPr>
          <a:xfrm>
            <a:off x="4970635" y="4058462"/>
            <a:ext cx="304661" cy="304661"/>
            <a:chOff x="1382732" y="2085555"/>
            <a:chExt cx="516900" cy="516900"/>
          </a:xfrm>
        </p:grpSpPr>
        <p:sp>
          <p:nvSpPr>
            <p:cNvPr id="265" name="Google Shape;265;p19"/>
            <p:cNvSpPr/>
            <p:nvPr/>
          </p:nvSpPr>
          <p:spPr>
            <a:xfrm>
              <a:off x="1382732" y="2085555"/>
              <a:ext cx="516900" cy="516900"/>
            </a:xfrm>
            <a:prstGeom prst="ellipse">
              <a:avLst/>
            </a:prstGeom>
            <a:solidFill>
              <a:srgbClr val="FFFFFF"/>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sp>
          <p:nvSpPr>
            <p:cNvPr id="266" name="Google Shape;266;p19"/>
            <p:cNvSpPr/>
            <p:nvPr/>
          </p:nvSpPr>
          <p:spPr>
            <a:xfrm>
              <a:off x="1427593" y="2131151"/>
              <a:ext cx="427200" cy="427200"/>
            </a:xfrm>
            <a:prstGeom prst="ellipse">
              <a:avLst/>
            </a:prstGeom>
            <a:solidFill>
              <a:srgbClr val="C0E3DC"/>
            </a:solidFill>
            <a:ln>
              <a:noFill/>
            </a:ln>
          </p:spPr>
          <p:txBody>
            <a:bodyPr spcFirstLastPara="1" wrap="square" lIns="53900" tIns="53900" rIns="53900" bIns="539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p:txBody>
        </p:sp>
      </p:grpSp>
      <p:sp>
        <p:nvSpPr>
          <p:cNvPr id="267" name="Google Shape;267;p19"/>
          <p:cNvSpPr txBox="1"/>
          <p:nvPr/>
        </p:nvSpPr>
        <p:spPr>
          <a:xfrm>
            <a:off x="5275297" y="3985844"/>
            <a:ext cx="408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4F48"/>
                </a:solidFill>
                <a:latin typeface="Poppins"/>
                <a:ea typeface="Poppins"/>
                <a:cs typeface="Poppins"/>
                <a:sym typeface="Poppins"/>
              </a:rPr>
              <a:t>Finalize vendor and system design</a:t>
            </a:r>
            <a:endParaRPr/>
          </a:p>
        </p:txBody>
      </p:sp>
      <p:sp>
        <p:nvSpPr>
          <p:cNvPr id="268" name="Google Shape;268;p19"/>
          <p:cNvSpPr txBox="1"/>
          <p:nvPr/>
        </p:nvSpPr>
        <p:spPr>
          <a:xfrm>
            <a:off x="1376425" y="1669688"/>
            <a:ext cx="5215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Video to be embedded</a:t>
            </a:r>
            <a:br>
              <a:rPr lang="en" sz="1800">
                <a:solidFill>
                  <a:schemeClr val="dk2"/>
                </a:solidFill>
              </a:rPr>
            </a:br>
            <a:r>
              <a:rPr lang="en" sz="1800" u="sng">
                <a:solidFill>
                  <a:schemeClr val="hlink"/>
                </a:solidFill>
                <a:hlinkClick r:id="rId3"/>
              </a:rPr>
              <a:t>PM Surya Ghar Full Video</a:t>
            </a:r>
            <a:br>
              <a:rPr lang="en" sz="1800">
                <a:solidFill>
                  <a:schemeClr val="dk2"/>
                </a:solidFill>
              </a:rPr>
            </a:br>
            <a:br>
              <a:rPr lang="en" sz="1800">
                <a:solidFill>
                  <a:schemeClr val="dk2"/>
                </a:solidFill>
              </a:rPr>
            </a:br>
            <a:r>
              <a:rPr lang="en" sz="1800">
                <a:solidFill>
                  <a:schemeClr val="dk2"/>
                </a:solidFill>
              </a:rPr>
              <a:t>0:00 seconds to 00:46 (crop this part)</a:t>
            </a:r>
            <a:endParaRPr sz="1800">
              <a:solidFill>
                <a:schemeClr val="dk2"/>
              </a:solidFill>
            </a:endParaRPr>
          </a:p>
        </p:txBody>
      </p:sp>
      <p:sp>
        <p:nvSpPr>
          <p:cNvPr id="269" name="Google Shape;269;p19"/>
          <p:cNvSpPr txBox="1">
            <a:spLocks noGrp="1"/>
          </p:cNvSpPr>
          <p:nvPr>
            <p:ph type="title" idx="4294967295"/>
          </p:nvPr>
        </p:nvSpPr>
        <p:spPr>
          <a:xfrm>
            <a:off x="1145326" y="178200"/>
            <a:ext cx="6554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a:solidFill>
                  <a:srgbClr val="2D4F48"/>
                </a:solidFill>
                <a:latin typeface="Helvetica Neue"/>
                <a:ea typeface="Helvetica Neue"/>
                <a:cs typeface="Helvetica Neue"/>
                <a:sym typeface="Helvetica Neue"/>
              </a:rPr>
              <a:t>Pre-Installation: Site Survey &amp; Vendor Planning</a:t>
            </a:r>
            <a:endParaRPr b="1">
              <a:solidFill>
                <a:srgbClr val="2D4F48"/>
              </a:solidFill>
              <a:latin typeface="Helvetica Neue"/>
              <a:ea typeface="Helvetica Neue"/>
              <a:cs typeface="Helvetica Neue"/>
              <a:sym typeface="Helvetica Neue"/>
            </a:endParaRPr>
          </a:p>
        </p:txBody>
      </p:sp>
      <p:pic>
        <p:nvPicPr>
          <p:cNvPr id="270" name="Google Shape;270;p19" title="Onskills logo new.png"/>
          <p:cNvPicPr preferRelativeResize="0"/>
          <p:nvPr/>
        </p:nvPicPr>
        <p:blipFill rotWithShape="1">
          <a:blip r:embed="rId4">
            <a:alphaModFix/>
          </a:blip>
          <a:srcRect/>
          <a:stretch/>
        </p:blipFill>
        <p:spPr>
          <a:xfrm>
            <a:off x="266676" y="162835"/>
            <a:ext cx="682074" cy="682074"/>
          </a:xfrm>
          <a:prstGeom prst="rect">
            <a:avLst/>
          </a:prstGeom>
          <a:noFill/>
          <a:ln>
            <a:noFill/>
          </a:ln>
        </p:spPr>
      </p:pic>
      <p:sp>
        <p:nvSpPr>
          <p:cNvPr id="271" name="Google Shape;271;p19"/>
          <p:cNvSpPr/>
          <p:nvPr/>
        </p:nvSpPr>
        <p:spPr>
          <a:xfrm>
            <a:off x="-7540224" y="5022200"/>
            <a:ext cx="9404700" cy="121500"/>
          </a:xfrm>
          <a:prstGeom prst="rect">
            <a:avLst/>
          </a:prstGeom>
          <a:solidFill>
            <a:srgbClr val="32695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19"/>
          <p:cNvPicPr preferRelativeResize="0"/>
          <p:nvPr/>
        </p:nvPicPr>
        <p:blipFill>
          <a:blip r:embed="rId5">
            <a:alphaModFix amt="12000"/>
          </a:blip>
          <a:stretch>
            <a:fillRect/>
          </a:stretch>
        </p:blipFill>
        <p:spPr>
          <a:xfrm>
            <a:off x="8159750" y="4257075"/>
            <a:ext cx="682075" cy="682075"/>
          </a:xfrm>
          <a:prstGeom prst="rect">
            <a:avLst/>
          </a:prstGeom>
          <a:noFill/>
          <a:ln>
            <a:noFill/>
          </a:ln>
        </p:spPr>
      </p:pic>
      <p:pic>
        <p:nvPicPr>
          <p:cNvPr id="273" name="Google Shape;273;p19"/>
          <p:cNvPicPr preferRelativeResize="0"/>
          <p:nvPr/>
        </p:nvPicPr>
        <p:blipFill>
          <a:blip r:embed="rId5">
            <a:alphaModFix amt="12000"/>
          </a:blip>
          <a:stretch>
            <a:fillRect/>
          </a:stretch>
        </p:blipFill>
        <p:spPr>
          <a:xfrm rot="10800000">
            <a:off x="396875" y="4257075"/>
            <a:ext cx="682075" cy="682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14317</TotalTime>
  <Words>3229</Words>
  <Application>Microsoft Office PowerPoint</Application>
  <PresentationFormat>On-screen Show (16:9)</PresentationFormat>
  <Paragraphs>571</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Helvetica Neue</vt:lpstr>
      <vt:lpstr>Poppins</vt:lpstr>
      <vt:lpstr>Simple Light</vt:lpstr>
      <vt:lpstr>Solar PV Installation and Maintenance</vt:lpstr>
      <vt:lpstr>PowerPoint Presentation</vt:lpstr>
      <vt:lpstr>PowerPoint Presentation</vt:lpstr>
      <vt:lpstr>PowerPoint Presentation</vt:lpstr>
      <vt:lpstr>PowerPoint Presentation</vt:lpstr>
      <vt:lpstr>Key Terms </vt:lpstr>
      <vt:lpstr>Key Terms </vt:lpstr>
      <vt:lpstr>Installation Process Overview   </vt:lpstr>
      <vt:lpstr>Pre-Installation: Site Survey &amp; Vendor Planning</vt:lpstr>
      <vt:lpstr>Mounting Structure Installation</vt:lpstr>
      <vt:lpstr>Check your Understanding </vt:lpstr>
      <vt:lpstr>Check your Understanding </vt:lpstr>
      <vt:lpstr>Mounting Structure Activity</vt:lpstr>
      <vt:lpstr>Panel Placement: Direction &amp; Tilt Optimization</vt:lpstr>
      <vt:lpstr>Check your Understanding </vt:lpstr>
      <vt:lpstr>Check your Understanding </vt:lpstr>
      <vt:lpstr>Electrical Installation &amp; System Integration </vt:lpstr>
      <vt:lpstr>Check your Understanding </vt:lpstr>
      <vt:lpstr>Check your Understanding </vt:lpstr>
      <vt:lpstr>Activity: “Failure Investigation”     </vt:lpstr>
      <vt:lpstr> Best Practices of Wiring and Distribution board</vt:lpstr>
      <vt:lpstr>System Inspection &amp; Approval</vt:lpstr>
      <vt:lpstr>Check your Understanding </vt:lpstr>
      <vt:lpstr>Activity: Connection Check Challenge     </vt:lpstr>
      <vt:lpstr>Earthing &amp; Safety Testing</vt:lpstr>
      <vt:lpstr>Check your Understanding </vt:lpstr>
      <vt:lpstr>Activity: System Breakdown Simulation      </vt:lpstr>
      <vt:lpstr>System Testing - bengali</vt:lpstr>
      <vt:lpstr>Check your Understanding </vt:lpstr>
      <vt:lpstr>Activity: Test or Trouble?   </vt:lpstr>
      <vt:lpstr>SYSTEM START-UP – Hindi    </vt:lpstr>
      <vt:lpstr>Check your Understanding </vt:lpstr>
      <vt:lpstr>Activity: Live Sequence Build     </vt:lpstr>
      <vt:lpstr>Net Metering &amp; System Commissioning</vt:lpstr>
      <vt:lpstr>Check your Understanding </vt:lpstr>
      <vt:lpstr>System Handover &amp; Documentation</vt:lpstr>
      <vt:lpstr>Activity: Risk Ranking </vt:lpstr>
      <vt:lpstr>Basic Safety Practices in Solar PV work </vt:lpstr>
      <vt:lpstr>Administering First Aid and Fire Safety Protocol  </vt:lpstr>
      <vt:lpstr>Activity: Safety Inspector   </vt:lpstr>
      <vt:lpstr>Preventive Maintenance and Reporting</vt:lpstr>
      <vt:lpstr>Check your Understanding </vt:lpstr>
      <vt:lpstr>Activity: Performance Drop Case   </vt:lpstr>
      <vt:lpstr>Remote monitoring system    </vt:lpstr>
      <vt:lpstr>PowerPoint Presentation</vt:lpstr>
      <vt:lpstr>Assessment</vt:lpstr>
      <vt:lpstr>Assessment</vt:lpstr>
      <vt:lpstr>Assessment</vt:lpstr>
      <vt:lpstr>Assessment</vt:lpstr>
      <vt:lpstr>Assessment</vt:lpstr>
      <vt:lpstr>Assessment</vt:lpstr>
      <vt:lpstr>Assessment</vt:lpstr>
      <vt:lpstr>Assessment</vt:lpstr>
      <vt:lpstr>Assessment</vt:lpstr>
      <vt:lpstr>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Neema Sharma</cp:lastModifiedBy>
  <cp:revision>12</cp:revision>
  <dcterms:modified xsi:type="dcterms:W3CDTF">2026-06-18T10:34:25Z</dcterms:modified>
</cp:coreProperties>
</file>